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84" r:id="rId2"/>
    <p:sldMasterId id="2147483909" r:id="rId3"/>
  </p:sldMasterIdLst>
  <p:notesMasterIdLst>
    <p:notesMasterId r:id="rId18"/>
  </p:notesMasterIdLst>
  <p:sldIdLst>
    <p:sldId id="257" r:id="rId4"/>
    <p:sldId id="438" r:id="rId5"/>
    <p:sldId id="327" r:id="rId6"/>
    <p:sldId id="419" r:id="rId7"/>
    <p:sldId id="439" r:id="rId8"/>
    <p:sldId id="440" r:id="rId9"/>
    <p:sldId id="441" r:id="rId10"/>
    <p:sldId id="442" r:id="rId11"/>
    <p:sldId id="443" r:id="rId12"/>
    <p:sldId id="444" r:id="rId13"/>
    <p:sldId id="400" r:id="rId14"/>
    <p:sldId id="436" r:id="rId15"/>
    <p:sldId id="437" r:id="rId16"/>
    <p:sldId id="265" r:id="rId17"/>
  </p:sldIdLst>
  <p:sldSz cx="12192000" cy="6858000"/>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2" pos="3840" userDrawn="1">
          <p15:clr>
            <a:srgbClr val="A4A3A4"/>
          </p15:clr>
        </p15:guide>
        <p15:guide id="3" orient="horz" pos="22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1"/>
    <a:srgbClr val="0071BF"/>
    <a:srgbClr val="CFDEF3"/>
    <a:srgbClr val="006DBE"/>
    <a:srgbClr val="0066FF"/>
    <a:srgbClr val="0071C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76" autoAdjust="0"/>
    <p:restoredTop sz="94660"/>
  </p:normalViewPr>
  <p:slideViewPr>
    <p:cSldViewPr snapToObjects="1" showGuides="1">
      <p:cViewPr varScale="1">
        <p:scale>
          <a:sx n="69" d="100"/>
          <a:sy n="69" d="100"/>
        </p:scale>
        <p:origin x="836" y="40"/>
      </p:cViewPr>
      <p:guideLst>
        <p:guide pos="3840"/>
        <p:guide orient="horz" pos="220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9B4CCAF-CB9D-490A-9E66-F62AD4049F79}"/>
              </a:ext>
            </a:extLst>
          </p:cNvPr>
          <p:cNvSpPr>
            <a:spLocks noGrp="1" noChangeArrowheads="1"/>
          </p:cNvSpPr>
          <p:nvPr>
            <p:ph type="hdr" sz="quarter"/>
          </p:nvPr>
        </p:nvSpPr>
        <p:spPr bwMode="auto">
          <a:xfrm>
            <a:off x="0" y="0"/>
            <a:ext cx="2960688"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5123" name="Rectangle 3">
            <a:extLst>
              <a:ext uri="{FF2B5EF4-FFF2-40B4-BE49-F238E27FC236}">
                <a16:creationId xmlns:a16="http://schemas.microsoft.com/office/drawing/2014/main" id="{EB7C0C07-F55E-4C10-AC71-1C2200E0D54C}"/>
              </a:ext>
            </a:extLst>
          </p:cNvPr>
          <p:cNvSpPr>
            <a:spLocks noGrp="1" noChangeArrowheads="1"/>
          </p:cNvSpPr>
          <p:nvPr>
            <p:ph type="dt" idx="1"/>
          </p:nvPr>
        </p:nvSpPr>
        <p:spPr bwMode="auto">
          <a:xfrm>
            <a:off x="3870325" y="0"/>
            <a:ext cx="2962275"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27A2A230-EB3D-407B-B437-D5C024C2F6CC}" type="datetimeFigureOut">
              <a:rPr lang="zh-CN" altLang="en-US"/>
              <a:pPr>
                <a:defRPr/>
              </a:pPr>
              <a:t>2018/9/1</a:t>
            </a:fld>
            <a:endParaRPr lang="en-US"/>
          </a:p>
        </p:txBody>
      </p:sp>
      <p:sp>
        <p:nvSpPr>
          <p:cNvPr id="5124" name="Rectangle 4"/>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a:extLst>
              <a:ext uri="{FF2B5EF4-FFF2-40B4-BE49-F238E27FC236}">
                <a16:creationId xmlns:a16="http://schemas.microsoft.com/office/drawing/2014/main" id="{F1223845-3C32-4AF1-A2E1-3658EDBD4EB3}"/>
              </a:ext>
            </a:extLst>
          </p:cNvPr>
          <p:cNvSpPr>
            <a:spLocks noGrp="1" noChangeArrowheads="1"/>
          </p:cNvSpPr>
          <p:nvPr>
            <p:ph type="body" sz="quarter" idx="3"/>
          </p:nvPr>
        </p:nvSpPr>
        <p:spPr bwMode="auto">
          <a:xfrm>
            <a:off x="682625" y="4740275"/>
            <a:ext cx="5467350" cy="448945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9E766261-6E2B-4087-B430-57F6ECD7964A}"/>
              </a:ext>
            </a:extLst>
          </p:cNvPr>
          <p:cNvSpPr>
            <a:spLocks noGrp="1" noChangeArrowheads="1"/>
          </p:cNvSpPr>
          <p:nvPr>
            <p:ph type="ftr" sz="quarter" idx="4"/>
          </p:nvPr>
        </p:nvSpPr>
        <p:spPr bwMode="auto">
          <a:xfrm>
            <a:off x="0" y="9477375"/>
            <a:ext cx="2960688"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5127" name="Rectangle 7">
            <a:extLst>
              <a:ext uri="{FF2B5EF4-FFF2-40B4-BE49-F238E27FC236}">
                <a16:creationId xmlns:a16="http://schemas.microsoft.com/office/drawing/2014/main" id="{C7A04A93-AAA2-4DB2-8930-F4435E2DA25D}"/>
              </a:ext>
            </a:extLst>
          </p:cNvPr>
          <p:cNvSpPr>
            <a:spLocks noGrp="1" noChangeArrowheads="1"/>
          </p:cNvSpPr>
          <p:nvPr>
            <p:ph type="sldNum" sz="quarter" idx="5"/>
          </p:nvPr>
        </p:nvSpPr>
        <p:spPr bwMode="auto">
          <a:xfrm>
            <a:off x="3870325" y="9477375"/>
            <a:ext cx="2962275"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D8ECB52F-DE72-4A39-99F1-3BBCFA23651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ECB52F-DE72-4A39-99F1-3BBCFA23651C}" type="slidenum">
              <a:rPr lang="zh-CN" altLang="en-US" smtClean="0"/>
              <a:pPr>
                <a:defRPr/>
              </a:pPr>
              <a:t>12</a:t>
            </a:fld>
            <a:endParaRPr lang="en-US" altLang="zh-CN"/>
          </a:p>
        </p:txBody>
      </p:sp>
    </p:spTree>
    <p:extLst>
      <p:ext uri="{BB962C8B-B14F-4D97-AF65-F5344CB8AC3E}">
        <p14:creationId xmlns:p14="http://schemas.microsoft.com/office/powerpoint/2010/main" val="1511359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072664" cy="1124744"/>
          </a:xfrm>
          <a:prstGeom prst="rect">
            <a:avLst/>
          </a:prstGeom>
        </p:spPr>
      </p:pic>
      <p:pic>
        <p:nvPicPr>
          <p:cNvPr id="2" name="图片 1"/>
          <p:cNvPicPr>
            <a:picLocks/>
          </p:cNvPicPr>
          <p:nvPr userDrawn="1"/>
        </p:nvPicPr>
        <p:blipFill>
          <a:blip r:embed="rId3"/>
          <a:stretch>
            <a:fillRect/>
          </a:stretch>
        </p:blipFill>
        <p:spPr>
          <a:xfrm>
            <a:off x="-1" y="203200"/>
            <a:ext cx="12192001" cy="615440"/>
          </a:xfrm>
          <a:prstGeom prst="rect">
            <a:avLst/>
          </a:prstGeom>
        </p:spPr>
      </p:pic>
    </p:spTree>
    <p:extLst>
      <p:ext uri="{BB962C8B-B14F-4D97-AF65-F5344CB8AC3E}">
        <p14:creationId xmlns:p14="http://schemas.microsoft.com/office/powerpoint/2010/main" val="240969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3780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327915" y="83820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20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475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092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339851"/>
            <a:ext cx="10972800" cy="4854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54035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29666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71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8"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64428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4"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15720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3"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64893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173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11383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501980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33985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020084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3338"/>
            <a:ext cx="2743200" cy="6227763"/>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3338"/>
            <a:ext cx="8026400" cy="62277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9658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2581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577723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1365125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69665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449787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916947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984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037870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9253418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543109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843132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5774126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80688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851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3344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267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7950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39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8738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gif"/><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8.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5"/>
          <a:stretch>
            <a:fillRect/>
          </a:stretch>
        </p:blipFill>
        <p:spPr>
          <a:xfrm>
            <a:off x="2351585" y="1124744"/>
            <a:ext cx="3931750" cy="4248472"/>
          </a:xfrm>
          <a:prstGeom prst="rect">
            <a:avLst/>
          </a:prstGeom>
        </p:spPr>
      </p:pic>
      <p:pic>
        <p:nvPicPr>
          <p:cNvPr id="3" name="图片 2"/>
          <p:cNvPicPr>
            <a:picLocks noChangeAspect="1"/>
          </p:cNvPicPr>
          <p:nvPr userDrawn="1"/>
        </p:nvPicPr>
        <p:blipFill>
          <a:blip r:embed="rId16"/>
          <a:stretch>
            <a:fillRect/>
          </a:stretch>
        </p:blipFill>
        <p:spPr>
          <a:xfrm>
            <a:off x="4061774" y="1772816"/>
            <a:ext cx="4068452" cy="3384376"/>
          </a:xfrm>
          <a:prstGeom prst="rect">
            <a:avLst/>
          </a:prstGeom>
        </p:spPr>
      </p:pic>
      <p:pic>
        <p:nvPicPr>
          <p:cNvPr id="5" name="图片 4">
            <a:extLst>
              <a:ext uri="{FF2B5EF4-FFF2-40B4-BE49-F238E27FC236}">
                <a16:creationId xmlns:a16="http://schemas.microsoft.com/office/drawing/2014/main" id="{CFA6FEB1-AFB2-44FA-B3D4-8201F35BCC0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pic>
        <p:nvPicPr>
          <p:cNvPr id="2" name="图片 1"/>
          <p:cNvPicPr>
            <a:picLocks noChangeAspect="1"/>
          </p:cNvPicPr>
          <p:nvPr userDrawn="1"/>
        </p:nvPicPr>
        <p:blipFill>
          <a:blip r:embed="rId18"/>
          <a:stretch>
            <a:fillRect/>
          </a:stretch>
        </p:blipFill>
        <p:spPr>
          <a:xfrm>
            <a:off x="3863752" y="1772816"/>
            <a:ext cx="4787226" cy="3384376"/>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 id="2147483922"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stretch>
            <a:fillRect/>
          </a:stretch>
        </p:blipFill>
        <p:spPr>
          <a:xfrm>
            <a:off x="0" y="1955786"/>
            <a:ext cx="12192000" cy="2946428"/>
          </a:xfrm>
          <a:prstGeom prst="rect">
            <a:avLst/>
          </a:prstGeom>
        </p:spPr>
      </p:pic>
    </p:spTree>
    <p:extLst>
      <p:ext uri="{BB962C8B-B14F-4D97-AF65-F5344CB8AC3E}">
        <p14:creationId xmlns:p14="http://schemas.microsoft.com/office/powerpoint/2010/main" val="950589587"/>
      </p:ext>
    </p:extLst>
  </p:cSld>
  <p:clrMap bg1="lt1" tx1="dk1" bg2="lt2" tx2="dk2" accent1="accent1" accent2="accent2" accent3="accent3" accent4="accent4" accent5="accent5" accent6="accent6" hlink="hlink" folHlink="folHlink"/>
  <p:sldLayoutIdLst>
    <p:sldLayoutId id="2147483921"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NULL" TargetMode="External"/><Relationship Id="rId7" Type="http://schemas.openxmlformats.org/officeDocument/2006/relationships/image" Target="../media/image1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1.png"/><Relationship Id="rId5" Type="http://schemas.openxmlformats.org/officeDocument/2006/relationships/slideLayout" Target="../slideLayouts/slideLayout2.xml"/><Relationship Id="rId4" Type="http://schemas.microsoft.com/office/2007/relationships/media" Target="../media/media4.mp3"/></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07368" y="180221"/>
            <a:ext cx="5400600"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华文行楷" panose="02010800040101010101" pitchFamily="2" charset="-122"/>
              </a:rPr>
              <a:t>An Introduction to Database System</a:t>
            </a:r>
            <a:endParaRPr lang="zh-CN" altLang="en-US" sz="2400" b="1" dirty="0">
              <a:solidFill>
                <a:schemeClr val="bg1"/>
              </a:solidFill>
              <a:latin typeface="Times New Roman" panose="02020603050405020304" pitchFamily="18" charset="0"/>
              <a:ea typeface="华文行楷" panose="02010800040101010101" pitchFamily="2" charset="-122"/>
            </a:endParaRPr>
          </a:p>
        </p:txBody>
      </p:sp>
      <p:sp>
        <p:nvSpPr>
          <p:cNvPr id="15" name="TextBox 2">
            <a:extLst>
              <a:ext uri="{FF2B5EF4-FFF2-40B4-BE49-F238E27FC236}">
                <a16:creationId xmlns:a16="http://schemas.microsoft.com/office/drawing/2014/main" id="{A375180A-9AB0-422C-82C3-1ACB04171484}"/>
              </a:ext>
            </a:extLst>
          </p:cNvPr>
          <p:cNvSpPr txBox="1"/>
          <p:nvPr/>
        </p:nvSpPr>
        <p:spPr>
          <a:xfrm>
            <a:off x="623392" y="2804022"/>
            <a:ext cx="6264696" cy="769441"/>
          </a:xfrm>
          <a:prstGeom prst="rect">
            <a:avLst/>
          </a:prstGeom>
          <a:noFill/>
        </p:spPr>
        <p:txBody>
          <a:bodyPr wrap="square" rtlCol="0">
            <a:spAutoFit/>
          </a:bodyPr>
          <a:lstStyle/>
          <a:p>
            <a:pPr algn="ctr"/>
            <a:r>
              <a:rPr lang="en-US" altLang="zh-CN" sz="4400" b="1" dirty="0">
                <a:solidFill>
                  <a:schemeClr val="bg1"/>
                </a:solidFill>
                <a:latin typeface="Times New Roman" panose="02020603050405020304" pitchFamily="18" charset="0"/>
                <a:ea typeface="华文中宋" panose="02010600040101010101" pitchFamily="2" charset="-122"/>
              </a:rPr>
              <a:t>7.6 </a:t>
            </a:r>
            <a:r>
              <a:rPr lang="zh-CN" altLang="en-US" sz="4400" b="1" dirty="0">
                <a:solidFill>
                  <a:schemeClr val="bg1"/>
                </a:solidFill>
                <a:latin typeface="Times New Roman" panose="02020603050405020304" pitchFamily="18" charset="0"/>
                <a:ea typeface="华文中宋" panose="02010600040101010101" pitchFamily="2" charset="-122"/>
              </a:rPr>
              <a:t>数据库的实施和维护</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5792680"/>
            <a:ext cx="10058400" cy="804672"/>
          </a:xfrm>
          <a:prstGeom prst="rect">
            <a:avLst/>
          </a:prstGeom>
        </p:spPr>
      </p:pic>
      <p:pic>
        <p:nvPicPr>
          <p:cNvPr id="2" name="Voice2">
            <a:hlinkClick r:id="" action="ppaction://media"/>
            <a:extLst>
              <a:ext uri="{FF2B5EF4-FFF2-40B4-BE49-F238E27FC236}">
                <a16:creationId xmlns:a16="http://schemas.microsoft.com/office/drawing/2014/main" id="{788F841A-92FC-4B19-8806-CC8C7E5D8A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20824" y="3124200"/>
            <a:ext cx="609600" cy="609600"/>
          </a:xfrm>
          <a:prstGeom prst="rect">
            <a:avLst/>
          </a:prstGeom>
        </p:spPr>
      </p:pic>
    </p:spTree>
    <p:extLst>
      <p:ext uri="{BB962C8B-B14F-4D97-AF65-F5344CB8AC3E}">
        <p14:creationId xmlns:p14="http://schemas.microsoft.com/office/powerpoint/2010/main" val="3213568514"/>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12" fill="hold"/>
                                        <p:tgtEl>
                                          <p:spTgt spid="2"/>
                                        </p:tgtEl>
                                      </p:cBhvr>
                                    </p:cmd>
                                  </p:childTnLst>
                                </p:cTn>
                              </p:par>
                              <p:par>
                                <p:cTn id="7" presetID="3" presetClass="emph" presetSubtype="2" fill="hold" grpId="0" nodeType="withEffect">
                                  <p:stCondLst>
                                    <p:cond delay="0"/>
                                  </p:stCondLst>
                                  <p:childTnLst>
                                    <p:animClr clrSpc="rgb" dir="cw">
                                      <p:cBhvr override="childStyle">
                                        <p:cTn id="8" dur="2000" fill="hold"/>
                                        <p:tgtEl>
                                          <p:spTgt spid="9"/>
                                        </p:tgtEl>
                                        <p:attrNameLst>
                                          <p:attrName>style.color</p:attrName>
                                        </p:attrNameLst>
                                      </p:cBhvr>
                                      <p:to>
                                        <a:srgbClr val="006DBE"/>
                                      </p:to>
                                    </p:animClr>
                                  </p:childTnLst>
                                </p:cTn>
                              </p:par>
                              <p:par>
                                <p:cTn id="9" presetID="10" presetClass="entr" presetSubtype="0" fill="hold" grpId="0" nodeType="withEffect">
                                  <p:stCondLst>
                                    <p:cond delay="0"/>
                                  </p:stCondLst>
                                  <p:iterate type="lt">
                                    <p:tmPct val="50000"/>
                                  </p:iterate>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2" fill="hold" display="0">
                  <p:stCondLst>
                    <p:cond delay="indefinite"/>
                  </p:stCondLst>
                  <p:endCondLst>
                    <p:cond evt="onStopAudio" delay="0">
                      <p:tgtEl>
                        <p:sldTgt/>
                      </p:tgtEl>
                    </p:cond>
                  </p:endCondLst>
                </p:cTn>
                <p:tgtEl>
                  <p:spTgt spid="2"/>
                </p:tgtEl>
              </p:cMediaNode>
            </p:audio>
          </p:childTnLst>
        </p:cTn>
      </p:par>
    </p:tnLst>
    <p:bldLst>
      <p:bldP spid="9"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a:solidFill>
                  <a:srgbClr val="0071C1"/>
                </a:solidFill>
                <a:latin typeface="Times New Roman" panose="02020603050405020304" pitchFamily="18" charset="0"/>
                <a:ea typeface="华文行楷" panose="02010800040101010101" pitchFamily="2" charset="-122"/>
              </a:rPr>
              <a:t>7.6.3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264126"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数据库的运行和维护</a:t>
            </a:r>
          </a:p>
        </p:txBody>
      </p:sp>
      <p:sp>
        <p:nvSpPr>
          <p:cNvPr id="4" name="文本框 3"/>
          <p:cNvSpPr txBox="1"/>
          <p:nvPr/>
        </p:nvSpPr>
        <p:spPr>
          <a:xfrm>
            <a:off x="1066916" y="905369"/>
            <a:ext cx="5677156"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数据库的重组织与重构造</a:t>
            </a:r>
          </a:p>
        </p:txBody>
      </p:sp>
      <p:sp>
        <p:nvSpPr>
          <p:cNvPr id="8" name="Text Box 1054">
            <a:extLst>
              <a:ext uri="{FF2B5EF4-FFF2-40B4-BE49-F238E27FC236}">
                <a16:creationId xmlns:a16="http://schemas.microsoft.com/office/drawing/2014/main" id="{DBC4062E-4928-40D9-893A-9CB1BCE6FA59}"/>
              </a:ext>
            </a:extLst>
          </p:cNvPr>
          <p:cNvSpPr txBox="1">
            <a:spLocks noChangeArrowheads="1"/>
          </p:cNvSpPr>
          <p:nvPr/>
        </p:nvSpPr>
        <p:spPr bwMode="auto">
          <a:xfrm>
            <a:off x="1487488" y="1484784"/>
            <a:ext cx="92170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）数据库的重构造</a:t>
            </a:r>
          </a:p>
        </p:txBody>
      </p:sp>
      <p:pic>
        <p:nvPicPr>
          <p:cNvPr id="6" name="Voice24">
            <a:hlinkClick r:id="" action="ppaction://media"/>
            <a:extLst>
              <a:ext uri="{FF2B5EF4-FFF2-40B4-BE49-F238E27FC236}">
                <a16:creationId xmlns:a16="http://schemas.microsoft.com/office/drawing/2014/main" id="{690149B8-B1F4-4191-A181-1E34581402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2752" y="3124200"/>
            <a:ext cx="609600" cy="609600"/>
          </a:xfrm>
          <a:prstGeom prst="rect">
            <a:avLst/>
          </a:prstGeom>
        </p:spPr>
      </p:pic>
      <p:sp>
        <p:nvSpPr>
          <p:cNvPr id="22" name="流程图: 磁盘 21">
            <a:extLst>
              <a:ext uri="{FF2B5EF4-FFF2-40B4-BE49-F238E27FC236}">
                <a16:creationId xmlns:a16="http://schemas.microsoft.com/office/drawing/2014/main" id="{7C045FD4-8E3D-4DCE-9320-702BD2F9B04F}"/>
              </a:ext>
            </a:extLst>
          </p:cNvPr>
          <p:cNvSpPr/>
          <p:nvPr/>
        </p:nvSpPr>
        <p:spPr bwMode="auto">
          <a:xfrm>
            <a:off x="2062565" y="2629403"/>
            <a:ext cx="1152128" cy="792088"/>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1" i="0" u="none" strike="noStrike" cap="none" normalizeH="0" baseline="0" dirty="0">
                <a:ln>
                  <a:noFill/>
                </a:ln>
                <a:solidFill>
                  <a:srgbClr val="0071C1"/>
                </a:solidFill>
                <a:effectLst/>
                <a:latin typeface="Arial" pitchFamily="34" charset="0"/>
                <a:ea typeface="宋体" pitchFamily="2" charset="-122"/>
              </a:rPr>
              <a:t>数据库</a:t>
            </a:r>
          </a:p>
        </p:txBody>
      </p:sp>
      <p:sp>
        <p:nvSpPr>
          <p:cNvPr id="23" name="Text Box 1052">
            <a:extLst>
              <a:ext uri="{FF2B5EF4-FFF2-40B4-BE49-F238E27FC236}">
                <a16:creationId xmlns:a16="http://schemas.microsoft.com/office/drawing/2014/main" id="{CA74B435-2D22-49D1-B9B3-555EA6B6FE9E}"/>
              </a:ext>
            </a:extLst>
          </p:cNvPr>
          <p:cNvSpPr txBox="1">
            <a:spLocks noChangeArrowheads="1"/>
          </p:cNvSpPr>
          <p:nvPr/>
        </p:nvSpPr>
        <p:spPr bwMode="auto">
          <a:xfrm>
            <a:off x="3911807" y="2206346"/>
            <a:ext cx="2678267"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应用环境发生变化</a:t>
            </a:r>
          </a:p>
        </p:txBody>
      </p:sp>
      <p:sp>
        <p:nvSpPr>
          <p:cNvPr id="24" name="Text Box 1052">
            <a:extLst>
              <a:ext uri="{FF2B5EF4-FFF2-40B4-BE49-F238E27FC236}">
                <a16:creationId xmlns:a16="http://schemas.microsoft.com/office/drawing/2014/main" id="{ABB60D13-A513-40D6-89DE-2C6A53A35AC6}"/>
              </a:ext>
            </a:extLst>
          </p:cNvPr>
          <p:cNvSpPr txBox="1">
            <a:spLocks noChangeArrowheads="1"/>
          </p:cNvSpPr>
          <p:nvPr/>
        </p:nvSpPr>
        <p:spPr bwMode="auto">
          <a:xfrm>
            <a:off x="3911807" y="2762224"/>
            <a:ext cx="4127422"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实体及实体间的联系发生变化</a:t>
            </a:r>
          </a:p>
        </p:txBody>
      </p:sp>
      <p:sp>
        <p:nvSpPr>
          <p:cNvPr id="25" name="Text Box 1052">
            <a:extLst>
              <a:ext uri="{FF2B5EF4-FFF2-40B4-BE49-F238E27FC236}">
                <a16:creationId xmlns:a16="http://schemas.microsoft.com/office/drawing/2014/main" id="{B51F5722-D780-4457-9D2B-89CA2B68569F}"/>
              </a:ext>
            </a:extLst>
          </p:cNvPr>
          <p:cNvSpPr txBox="1">
            <a:spLocks noChangeArrowheads="1"/>
          </p:cNvSpPr>
          <p:nvPr/>
        </p:nvSpPr>
        <p:spPr bwMode="auto">
          <a:xfrm>
            <a:off x="3911807" y="3331539"/>
            <a:ext cx="3335334"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不能很好地满足新的需求</a:t>
            </a:r>
            <a:endParaRPr lang="zh-CN" altLang="en-US" sz="1800" dirty="0">
              <a:latin typeface="Times New Roman" panose="02020603050405020304" pitchFamily="18" charset="0"/>
            </a:endParaRPr>
          </a:p>
        </p:txBody>
      </p:sp>
      <p:cxnSp>
        <p:nvCxnSpPr>
          <p:cNvPr id="26" name="直接箭头连接符 25">
            <a:extLst>
              <a:ext uri="{FF2B5EF4-FFF2-40B4-BE49-F238E27FC236}">
                <a16:creationId xmlns:a16="http://schemas.microsoft.com/office/drawing/2014/main" id="{3E25100A-EB25-4EE4-8E79-E3500BC7426A}"/>
              </a:ext>
            </a:extLst>
          </p:cNvPr>
          <p:cNvCxnSpPr>
            <a:cxnSpLocks/>
          </p:cNvCxnSpPr>
          <p:nvPr/>
        </p:nvCxnSpPr>
        <p:spPr bwMode="auto">
          <a:xfrm>
            <a:off x="3923510" y="2206346"/>
            <a:ext cx="0" cy="1494525"/>
          </a:xfrm>
          <a:prstGeom prst="straightConnector1">
            <a:avLst/>
          </a:prstGeom>
          <a:solidFill>
            <a:schemeClr val="accent1"/>
          </a:solidFill>
          <a:ln w="28575" cap="flat" cmpd="sng" algn="ctr">
            <a:solidFill>
              <a:srgbClr val="0071C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1052">
            <a:extLst>
              <a:ext uri="{FF2B5EF4-FFF2-40B4-BE49-F238E27FC236}">
                <a16:creationId xmlns:a16="http://schemas.microsoft.com/office/drawing/2014/main" id="{6B2157A7-49EE-46DD-98C5-7E895F3DB57B}"/>
              </a:ext>
            </a:extLst>
          </p:cNvPr>
          <p:cNvSpPr txBox="1">
            <a:spLocks noChangeArrowheads="1"/>
          </p:cNvSpPr>
          <p:nvPr/>
        </p:nvSpPr>
        <p:spPr bwMode="auto">
          <a:xfrm>
            <a:off x="6887101" y="3359167"/>
            <a:ext cx="4248467" cy="120032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628650" indent="-285750" eaLnBrk="1" hangingPunct="1">
              <a:spcBef>
                <a:spcPct val="50000"/>
              </a:spcBef>
              <a:buSzTx/>
              <a:buFont typeface="Wingdings" panose="05000000000000000000" pitchFamily="2" charset="2"/>
              <a:buChar char="Ø"/>
            </a:pPr>
            <a:r>
              <a:rPr lang="zh-CN" altLang="en-US" sz="1800" dirty="0">
                <a:latin typeface="Times New Roman" panose="02020603050405020304" pitchFamily="18" charset="0"/>
              </a:rPr>
              <a:t>增加新的应用或新的实体</a:t>
            </a:r>
          </a:p>
          <a:p>
            <a:pPr marL="628650" indent="-285750" eaLnBrk="1" hangingPunct="1">
              <a:spcBef>
                <a:spcPct val="50000"/>
              </a:spcBef>
              <a:buSzTx/>
              <a:buFont typeface="Wingdings" panose="05000000000000000000" pitchFamily="2" charset="2"/>
              <a:buChar char="Ø"/>
            </a:pPr>
            <a:r>
              <a:rPr lang="zh-CN" altLang="en-US" sz="1800" dirty="0">
                <a:latin typeface="Times New Roman" panose="02020603050405020304" pitchFamily="18" charset="0"/>
              </a:rPr>
              <a:t>取消某些已有应用</a:t>
            </a:r>
          </a:p>
          <a:p>
            <a:pPr marL="628650" indent="-285750" eaLnBrk="1" hangingPunct="1">
              <a:spcBef>
                <a:spcPct val="50000"/>
              </a:spcBef>
              <a:buSzTx/>
              <a:buFont typeface="Wingdings" panose="05000000000000000000" pitchFamily="2" charset="2"/>
              <a:buChar char="Ø"/>
            </a:pPr>
            <a:r>
              <a:rPr lang="zh-CN" altLang="en-US" sz="1800" dirty="0">
                <a:latin typeface="Times New Roman" panose="02020603050405020304" pitchFamily="18" charset="0"/>
              </a:rPr>
              <a:t>改变某些已有应用</a:t>
            </a:r>
          </a:p>
        </p:txBody>
      </p:sp>
      <p:sp>
        <p:nvSpPr>
          <p:cNvPr id="21" name="Text Box 1054">
            <a:extLst>
              <a:ext uri="{FF2B5EF4-FFF2-40B4-BE49-F238E27FC236}">
                <a16:creationId xmlns:a16="http://schemas.microsoft.com/office/drawing/2014/main" id="{B69ACB10-DAB6-4F87-B0F4-69834B3F5482}"/>
              </a:ext>
            </a:extLst>
          </p:cNvPr>
          <p:cNvSpPr txBox="1">
            <a:spLocks noChangeArrowheads="1"/>
          </p:cNvSpPr>
          <p:nvPr/>
        </p:nvSpPr>
        <p:spPr bwMode="auto">
          <a:xfrm>
            <a:off x="1631504" y="2002644"/>
            <a:ext cx="9217024" cy="317009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45720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数据库重构造的主要工作：</a:t>
            </a:r>
            <a:r>
              <a:rPr lang="zh-CN" altLang="en-US" sz="2000" dirty="0">
                <a:solidFill>
                  <a:srgbClr val="0071C1"/>
                </a:solidFill>
                <a:latin typeface="Times New Roman" panose="02020603050405020304" pitchFamily="18" charset="0"/>
                <a:cs typeface="Times New Roman" panose="02020603050405020304" pitchFamily="18" charset="0"/>
              </a:rPr>
              <a:t>根据新环境调整数据库的模式和内模式</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增加或删除某些数据项</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改变数据项的类型</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增加或删除某个表</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改变数据库的容量</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增加或删除某些索引</a:t>
            </a:r>
            <a:endParaRPr lang="en-US" altLang="zh-CN" sz="2000" dirty="0">
              <a:latin typeface="Times New Roman" panose="02020603050405020304" pitchFamily="18" charset="0"/>
              <a:cs typeface="Times New Roman" panose="02020603050405020304" pitchFamily="18" charset="0"/>
            </a:endParaRPr>
          </a:p>
          <a:p>
            <a:pPr indent="0" eaLnBrk="1" hangingPunct="1">
              <a:spcBef>
                <a:spcPct val="50000"/>
              </a:spcBef>
              <a:buSzTx/>
              <a:buNone/>
            </a:pPr>
            <a:r>
              <a:rPr lang="zh-CN" altLang="en-US" sz="2000" dirty="0"/>
              <a:t>但是，重</a:t>
            </a:r>
            <a:r>
              <a:rPr lang="zh-CN" altLang="zh-CN" sz="2000" dirty="0"/>
              <a:t>构造数据库的程度是有限的</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2298793"/>
      </p:ext>
    </p:extLst>
  </p:cSld>
  <p:clrMapOvr>
    <a:masterClrMapping/>
  </p:clrMapOvr>
  <p:transition spd="slow" advTm="5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864" fill="hold"/>
                                        <p:tgtEl>
                                          <p:spTgt spid="6"/>
                                        </p:tgtEl>
                                      </p:cBhvr>
                                    </p:cmd>
                                  </p:childTnLst>
                                </p:cTn>
                              </p:par>
                              <p:par>
                                <p:cTn id="7" presetID="10" presetClass="entr" presetSubtype="0" fill="hold" grpId="0" nodeType="withEffect">
                                  <p:stCondLst>
                                    <p:cond delay="0"/>
                                  </p:stCondLst>
                                  <p:iterate type="lt">
                                    <p:tmPct val="24146"/>
                                  </p:iterate>
                                  <p:childTnLst>
                                    <p:set>
                                      <p:cBhvr>
                                        <p:cTn id="8" dur="1" fill="hold">
                                          <p:stCondLst>
                                            <p:cond delay="0"/>
                                          </p:stCondLst>
                                        </p:cTn>
                                        <p:tgtEl>
                                          <p:spTgt spid="8"/>
                                        </p:tgtEl>
                                        <p:attrNameLst>
                                          <p:attrName>style.visibility</p:attrName>
                                        </p:attrNameLst>
                                      </p:cBhvr>
                                      <p:to>
                                        <p:strVal val="visible"/>
                                      </p:to>
                                    </p:set>
                                    <p:animEffect transition="in" filter="fade">
                                      <p:cBhvr>
                                        <p:cTn id="9" dur="1100"/>
                                        <p:tgtEl>
                                          <p:spTgt spid="8"/>
                                        </p:tgtEl>
                                      </p:cBhvr>
                                    </p:animEffect>
                                  </p:childTnLst>
                                </p:cTn>
                              </p:par>
                              <p:par>
                                <p:cTn id="10" presetID="53" presetClass="entr" presetSubtype="16" fill="hold" grpId="0" nodeType="withEffect">
                                  <p:stCondLst>
                                    <p:cond delay="360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47" presetClass="entr" presetSubtype="0" fill="hold" grpId="0" nodeType="withEffect">
                                  <p:stCondLst>
                                    <p:cond delay="52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200"/>
                                        <p:tgtEl>
                                          <p:spTgt spid="23"/>
                                        </p:tgtEl>
                                      </p:cBhvr>
                                    </p:animEffect>
                                    <p:anim calcmode="lin" valueType="num">
                                      <p:cBhvr>
                                        <p:cTn id="18" dur="1200" fill="hold"/>
                                        <p:tgtEl>
                                          <p:spTgt spid="23"/>
                                        </p:tgtEl>
                                        <p:attrNameLst>
                                          <p:attrName>ppt_x</p:attrName>
                                        </p:attrNameLst>
                                      </p:cBhvr>
                                      <p:tavLst>
                                        <p:tav tm="0">
                                          <p:val>
                                            <p:strVal val="#ppt_x"/>
                                          </p:val>
                                        </p:tav>
                                        <p:tav tm="100000">
                                          <p:val>
                                            <p:strVal val="#ppt_x"/>
                                          </p:val>
                                        </p:tav>
                                      </p:tavLst>
                                    </p:anim>
                                    <p:anim calcmode="lin" valueType="num">
                                      <p:cBhvr>
                                        <p:cTn id="19" dur="1200" fill="hold"/>
                                        <p:tgtEl>
                                          <p:spTgt spid="2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87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200"/>
                                        <p:tgtEl>
                                          <p:spTgt spid="24"/>
                                        </p:tgtEl>
                                      </p:cBhvr>
                                    </p:animEffect>
                                    <p:anim calcmode="lin" valueType="num">
                                      <p:cBhvr>
                                        <p:cTn id="23" dur="1200" fill="hold"/>
                                        <p:tgtEl>
                                          <p:spTgt spid="24"/>
                                        </p:tgtEl>
                                        <p:attrNameLst>
                                          <p:attrName>ppt_x</p:attrName>
                                        </p:attrNameLst>
                                      </p:cBhvr>
                                      <p:tavLst>
                                        <p:tav tm="0">
                                          <p:val>
                                            <p:strVal val="#ppt_x"/>
                                          </p:val>
                                        </p:tav>
                                        <p:tav tm="100000">
                                          <p:val>
                                            <p:strVal val="#ppt_x"/>
                                          </p:val>
                                        </p:tav>
                                      </p:tavLst>
                                    </p:anim>
                                    <p:anim calcmode="lin" valueType="num">
                                      <p:cBhvr>
                                        <p:cTn id="24" dur="1200" fill="hold"/>
                                        <p:tgtEl>
                                          <p:spTgt spid="2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115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200"/>
                                        <p:tgtEl>
                                          <p:spTgt spid="25"/>
                                        </p:tgtEl>
                                      </p:cBhvr>
                                    </p:animEffect>
                                    <p:anim calcmode="lin" valueType="num">
                                      <p:cBhvr>
                                        <p:cTn id="28" dur="1200" fill="hold"/>
                                        <p:tgtEl>
                                          <p:spTgt spid="25"/>
                                        </p:tgtEl>
                                        <p:attrNameLst>
                                          <p:attrName>ppt_x</p:attrName>
                                        </p:attrNameLst>
                                      </p:cBhvr>
                                      <p:tavLst>
                                        <p:tav tm="0">
                                          <p:val>
                                            <p:strVal val="#ppt_x"/>
                                          </p:val>
                                        </p:tav>
                                        <p:tav tm="100000">
                                          <p:val>
                                            <p:strVal val="#ppt_x"/>
                                          </p:val>
                                        </p:tav>
                                      </p:tavLst>
                                    </p:anim>
                                    <p:anim calcmode="lin" valueType="num">
                                      <p:cBhvr>
                                        <p:cTn id="29" dur="1200" fill="hold"/>
                                        <p:tgtEl>
                                          <p:spTgt spid="25"/>
                                        </p:tgtEl>
                                        <p:attrNameLst>
                                          <p:attrName>ppt_y</p:attrName>
                                        </p:attrNameLst>
                                      </p:cBhvr>
                                      <p:tavLst>
                                        <p:tav tm="0">
                                          <p:val>
                                            <p:strVal val="#ppt_y-.1"/>
                                          </p:val>
                                        </p:tav>
                                        <p:tav tm="100000">
                                          <p:val>
                                            <p:strVal val="#ppt_y"/>
                                          </p:val>
                                        </p:tav>
                                      </p:tavLst>
                                    </p:anim>
                                  </p:childTnLst>
                                </p:cTn>
                              </p:par>
                              <p:par>
                                <p:cTn id="30" presetID="22" presetClass="entr" presetSubtype="1" fill="hold" nodeType="withEffect">
                                  <p:stCondLst>
                                    <p:cond delay="1050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4300"/>
                                        <p:tgtEl>
                                          <p:spTgt spid="26"/>
                                        </p:tgtEl>
                                      </p:cBhvr>
                                    </p:animEffect>
                                  </p:childTnLst>
                                </p:cTn>
                              </p:par>
                              <p:par>
                                <p:cTn id="33" presetID="22" presetClass="entr" presetSubtype="8" fill="hold" grpId="0" nodeType="withEffect">
                                  <p:stCondLst>
                                    <p:cond delay="15900"/>
                                  </p:stCondLst>
                                  <p:iterate type="lt">
                                    <p:tmPct val="58462"/>
                                  </p:iterate>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par>
                                <p:cTn id="36" presetID="10" presetClass="exit" presetSubtype="0" fill="hold" grpId="1" nodeType="withEffect">
                                  <p:stCondLst>
                                    <p:cond delay="24700"/>
                                  </p:stCondLst>
                                  <p:iterate type="lt">
                                    <p:tmPct val="0"/>
                                  </p:iterate>
                                  <p:childTnLst>
                                    <p:animEffect transition="out" filter="fade">
                                      <p:cBhvr>
                                        <p:cTn id="37" dur="800"/>
                                        <p:tgtEl>
                                          <p:spTgt spid="27"/>
                                        </p:tgtEl>
                                      </p:cBhvr>
                                    </p:animEffect>
                                    <p:set>
                                      <p:cBhvr>
                                        <p:cTn id="38" dur="1" fill="hold">
                                          <p:stCondLst>
                                            <p:cond delay="799"/>
                                          </p:stCondLst>
                                        </p:cTn>
                                        <p:tgtEl>
                                          <p:spTgt spid="27"/>
                                        </p:tgtEl>
                                        <p:attrNameLst>
                                          <p:attrName>style.visibility</p:attrName>
                                        </p:attrNameLst>
                                      </p:cBhvr>
                                      <p:to>
                                        <p:strVal val="hidden"/>
                                      </p:to>
                                    </p:set>
                                  </p:childTnLst>
                                </p:cTn>
                              </p:par>
                              <p:par>
                                <p:cTn id="39" presetID="10" presetClass="exit" presetSubtype="0" fill="hold" grpId="1" nodeType="withEffect">
                                  <p:stCondLst>
                                    <p:cond delay="24700"/>
                                  </p:stCondLst>
                                  <p:childTnLst>
                                    <p:animEffect transition="out" filter="fade">
                                      <p:cBhvr>
                                        <p:cTn id="40" dur="600"/>
                                        <p:tgtEl>
                                          <p:spTgt spid="22"/>
                                        </p:tgtEl>
                                      </p:cBhvr>
                                    </p:animEffect>
                                    <p:set>
                                      <p:cBhvr>
                                        <p:cTn id="41" dur="1" fill="hold">
                                          <p:stCondLst>
                                            <p:cond delay="599"/>
                                          </p:stCondLst>
                                        </p:cTn>
                                        <p:tgtEl>
                                          <p:spTgt spid="22"/>
                                        </p:tgtEl>
                                        <p:attrNameLst>
                                          <p:attrName>style.visibility</p:attrName>
                                        </p:attrNameLst>
                                      </p:cBhvr>
                                      <p:to>
                                        <p:strVal val="hidden"/>
                                      </p:to>
                                    </p:set>
                                  </p:childTnLst>
                                </p:cTn>
                              </p:par>
                              <p:par>
                                <p:cTn id="42" presetID="10" presetClass="exit" presetSubtype="0" fill="hold" grpId="1" nodeType="withEffect">
                                  <p:stCondLst>
                                    <p:cond delay="24700"/>
                                  </p:stCondLst>
                                  <p:childTnLst>
                                    <p:animEffect transition="out" filter="fade">
                                      <p:cBhvr>
                                        <p:cTn id="43" dur="800"/>
                                        <p:tgtEl>
                                          <p:spTgt spid="23"/>
                                        </p:tgtEl>
                                      </p:cBhvr>
                                    </p:animEffect>
                                    <p:set>
                                      <p:cBhvr>
                                        <p:cTn id="44" dur="1" fill="hold">
                                          <p:stCondLst>
                                            <p:cond delay="799"/>
                                          </p:stCondLst>
                                        </p:cTn>
                                        <p:tgtEl>
                                          <p:spTgt spid="23"/>
                                        </p:tgtEl>
                                        <p:attrNameLst>
                                          <p:attrName>style.visibility</p:attrName>
                                        </p:attrNameLst>
                                      </p:cBhvr>
                                      <p:to>
                                        <p:strVal val="hidden"/>
                                      </p:to>
                                    </p:set>
                                  </p:childTnLst>
                                </p:cTn>
                              </p:par>
                              <p:par>
                                <p:cTn id="45" presetID="10" presetClass="exit" presetSubtype="0" fill="hold" grpId="1" nodeType="withEffect">
                                  <p:stCondLst>
                                    <p:cond delay="24700"/>
                                  </p:stCondLst>
                                  <p:childTnLst>
                                    <p:animEffect transition="out" filter="fade">
                                      <p:cBhvr>
                                        <p:cTn id="46" dur="800"/>
                                        <p:tgtEl>
                                          <p:spTgt spid="24"/>
                                        </p:tgtEl>
                                      </p:cBhvr>
                                    </p:animEffect>
                                    <p:set>
                                      <p:cBhvr>
                                        <p:cTn id="47" dur="1" fill="hold">
                                          <p:stCondLst>
                                            <p:cond delay="799"/>
                                          </p:stCondLst>
                                        </p:cTn>
                                        <p:tgtEl>
                                          <p:spTgt spid="24"/>
                                        </p:tgtEl>
                                        <p:attrNameLst>
                                          <p:attrName>style.visibility</p:attrName>
                                        </p:attrNameLst>
                                      </p:cBhvr>
                                      <p:to>
                                        <p:strVal val="hidden"/>
                                      </p:to>
                                    </p:set>
                                  </p:childTnLst>
                                </p:cTn>
                              </p:par>
                              <p:par>
                                <p:cTn id="48" presetID="10" presetClass="exit" presetSubtype="0" fill="hold" grpId="1" nodeType="withEffect">
                                  <p:stCondLst>
                                    <p:cond delay="24700"/>
                                  </p:stCondLst>
                                  <p:childTnLst>
                                    <p:animEffect transition="out" filter="fade">
                                      <p:cBhvr>
                                        <p:cTn id="49" dur="800"/>
                                        <p:tgtEl>
                                          <p:spTgt spid="25"/>
                                        </p:tgtEl>
                                      </p:cBhvr>
                                    </p:animEffect>
                                    <p:set>
                                      <p:cBhvr>
                                        <p:cTn id="50" dur="1" fill="hold">
                                          <p:stCondLst>
                                            <p:cond delay="799"/>
                                          </p:stCondLst>
                                        </p:cTn>
                                        <p:tgtEl>
                                          <p:spTgt spid="25"/>
                                        </p:tgtEl>
                                        <p:attrNameLst>
                                          <p:attrName>style.visibility</p:attrName>
                                        </p:attrNameLst>
                                      </p:cBhvr>
                                      <p:to>
                                        <p:strVal val="hidden"/>
                                      </p:to>
                                    </p:set>
                                  </p:childTnLst>
                                </p:cTn>
                              </p:par>
                              <p:par>
                                <p:cTn id="51" presetID="10" presetClass="exit" presetSubtype="0" fill="hold" nodeType="withEffect">
                                  <p:stCondLst>
                                    <p:cond delay="2470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par>
                                <p:cTn id="54" presetID="10" presetClass="entr" presetSubtype="0" fill="hold" grpId="0" nodeType="withEffect">
                                  <p:stCondLst>
                                    <p:cond delay="25800"/>
                                  </p:stCondLst>
                                  <p:iterate type="lt">
                                    <p:tmPct val="24096"/>
                                  </p:iterate>
                                  <p:childTnLst>
                                    <p:set>
                                      <p:cBhvr>
                                        <p:cTn id="55" dur="1" fill="hold">
                                          <p:stCondLst>
                                            <p:cond delay="0"/>
                                          </p:stCondLst>
                                        </p:cTn>
                                        <p:tgtEl>
                                          <p:spTgt spid="21"/>
                                        </p:tgtEl>
                                        <p:attrNameLst>
                                          <p:attrName>style.visibility</p:attrName>
                                        </p:attrNameLst>
                                      </p:cBhvr>
                                      <p:to>
                                        <p:strVal val="visible"/>
                                      </p:to>
                                    </p:set>
                                    <p:animEffect transition="in" filter="fade">
                                      <p:cBhvr>
                                        <p:cTn id="56" dur="1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57" fill="hold" display="0">
                  <p:stCondLst>
                    <p:cond delay="indefinite"/>
                  </p:stCondLst>
                  <p:endCondLst>
                    <p:cond evt="onStopAudio" delay="0">
                      <p:tgtEl>
                        <p:sldTgt/>
                      </p:tgtEl>
                    </p:cond>
                  </p:endCondLst>
                </p:cTn>
                <p:tgtEl>
                  <p:spTgt spid="6"/>
                </p:tgtEl>
              </p:cMediaNode>
            </p:audio>
          </p:childTnLst>
        </p:cTn>
      </p:par>
    </p:tnLst>
    <p:bldLst>
      <p:bldP spid="8" grpId="0"/>
      <p:bldP spid="22" grpId="0" animBg="1"/>
      <p:bldP spid="22" grpId="1" animBg="1"/>
      <p:bldP spid="23" grpId="0"/>
      <p:bldP spid="23" grpId="1"/>
      <p:bldP spid="24" grpId="0"/>
      <p:bldP spid="24" grpId="1"/>
      <p:bldP spid="25" grpId="0"/>
      <p:bldP spid="25" grpId="1"/>
      <p:bldP spid="27" grpId="0"/>
      <p:bldP spid="27" grpId="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7AF40F-BB5C-41A1-8A4E-C9632FAC7719}"/>
              </a:ext>
            </a:extLst>
          </p:cNvPr>
          <p:cNvSpPr txBox="1"/>
          <p:nvPr/>
        </p:nvSpPr>
        <p:spPr>
          <a:xfrm>
            <a:off x="4930720" y="241017"/>
            <a:ext cx="2330560"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zh-CN" altLang="en-US" sz="3200" b="1" dirty="0">
                <a:solidFill>
                  <a:schemeClr val="bg1"/>
                </a:solidFill>
                <a:latin typeface="华文行楷" panose="02010800040101010101" pitchFamily="2" charset="-122"/>
                <a:ea typeface="华文行楷" panose="02010800040101010101" pitchFamily="2" charset="-122"/>
              </a:rPr>
              <a:t>本节回眸</a:t>
            </a:r>
            <a:endParaRPr lang="zh-CN" altLang="en-US" sz="3200" dirty="0">
              <a:solidFill>
                <a:schemeClr val="bg1"/>
              </a:solidFill>
              <a:latin typeface="华文行楷" panose="02010800040101010101" pitchFamily="2" charset="-122"/>
              <a:ea typeface="华文行楷" panose="02010800040101010101" pitchFamily="2" charset="-122"/>
            </a:endParaRPr>
          </a:p>
        </p:txBody>
      </p:sp>
      <p:grpSp>
        <p:nvGrpSpPr>
          <p:cNvPr id="5" name="组合 4">
            <a:extLst>
              <a:ext uri="{FF2B5EF4-FFF2-40B4-BE49-F238E27FC236}">
                <a16:creationId xmlns:a16="http://schemas.microsoft.com/office/drawing/2014/main" id="{8DCAC275-7CAF-46E7-BCE5-FC1BBC72E884}"/>
              </a:ext>
            </a:extLst>
          </p:cNvPr>
          <p:cNvGrpSpPr/>
          <p:nvPr/>
        </p:nvGrpSpPr>
        <p:grpSpPr>
          <a:xfrm>
            <a:off x="2935090" y="1607827"/>
            <a:ext cx="5760407" cy="3306958"/>
            <a:chOff x="3065873" y="1840970"/>
            <a:chExt cx="5760407" cy="3306958"/>
          </a:xfrm>
        </p:grpSpPr>
        <p:sp>
          <p:nvSpPr>
            <p:cNvPr id="43" name="任意多边形: 形状 42">
              <a:extLst>
                <a:ext uri="{FF2B5EF4-FFF2-40B4-BE49-F238E27FC236}">
                  <a16:creationId xmlns:a16="http://schemas.microsoft.com/office/drawing/2014/main" id="{0C4E875E-EA68-4872-ACF1-A70D5EE51A0A}"/>
                </a:ext>
              </a:extLst>
            </p:cNvPr>
            <p:cNvSpPr/>
            <p:nvPr/>
          </p:nvSpPr>
          <p:spPr>
            <a:xfrm>
              <a:off x="3732304" y="3445972"/>
              <a:ext cx="900000" cy="91440"/>
            </a:xfrm>
            <a:custGeom>
              <a:avLst/>
              <a:gdLst>
                <a:gd name="connsiteX0" fmla="*/ 0 w 271118"/>
                <a:gd name="connsiteY0" fmla="*/ 45720 h 91440"/>
                <a:gd name="connsiteX1" fmla="*/ 271118 w 271118"/>
                <a:gd name="connsiteY1" fmla="*/ 45720 h 91440"/>
              </a:gdLst>
              <a:ahLst/>
              <a:cxnLst>
                <a:cxn ang="0">
                  <a:pos x="connsiteX0" y="connsiteY0"/>
                </a:cxn>
                <a:cxn ang="0">
                  <a:pos x="connsiteX1" y="connsiteY1"/>
                </a:cxn>
              </a:cxnLst>
              <a:rect l="l" t="t" r="r" b="b"/>
              <a:pathLst>
                <a:path w="271118" h="91440">
                  <a:moveTo>
                    <a:pt x="0" y="45720"/>
                  </a:moveTo>
                  <a:lnTo>
                    <a:pt x="271118" y="4572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41481" tIns="38942" rIns="141482" bIns="38943"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44" name="任意多边形: 形状 43">
              <a:extLst>
                <a:ext uri="{FF2B5EF4-FFF2-40B4-BE49-F238E27FC236}">
                  <a16:creationId xmlns:a16="http://schemas.microsoft.com/office/drawing/2014/main" id="{D3E57848-45F3-4015-9C76-E0308C9136F1}"/>
                </a:ext>
              </a:extLst>
            </p:cNvPr>
            <p:cNvSpPr/>
            <p:nvPr/>
          </p:nvSpPr>
          <p:spPr>
            <a:xfrm>
              <a:off x="3729925" y="3494451"/>
              <a:ext cx="900000" cy="1365477"/>
            </a:xfrm>
            <a:custGeom>
              <a:avLst/>
              <a:gdLst>
                <a:gd name="connsiteX0" fmla="*/ 0 w 271118"/>
                <a:gd name="connsiteY0" fmla="*/ 0 h 1121469"/>
                <a:gd name="connsiteX1" fmla="*/ 135559 w 271118"/>
                <a:gd name="connsiteY1" fmla="*/ 0 h 1121469"/>
                <a:gd name="connsiteX2" fmla="*/ 135559 w 271118"/>
                <a:gd name="connsiteY2" fmla="*/ 1121469 h 1121469"/>
                <a:gd name="connsiteX3" fmla="*/ 271118 w 271118"/>
                <a:gd name="connsiteY3" fmla="*/ 1121469 h 1121469"/>
              </a:gdLst>
              <a:ahLst/>
              <a:cxnLst>
                <a:cxn ang="0">
                  <a:pos x="connsiteX0" y="connsiteY0"/>
                </a:cxn>
                <a:cxn ang="0">
                  <a:pos x="connsiteX1" y="connsiteY1"/>
                </a:cxn>
                <a:cxn ang="0">
                  <a:pos x="connsiteX2" y="connsiteY2"/>
                </a:cxn>
                <a:cxn ang="0">
                  <a:pos x="connsiteX3" y="connsiteY3"/>
                </a:cxn>
              </a:cxnLst>
              <a:rect l="l" t="t" r="r" b="b"/>
              <a:pathLst>
                <a:path w="271118" h="1121469">
                  <a:moveTo>
                    <a:pt x="0" y="0"/>
                  </a:moveTo>
                  <a:lnTo>
                    <a:pt x="135559" y="0"/>
                  </a:lnTo>
                  <a:lnTo>
                    <a:pt x="135559" y="1121469"/>
                  </a:lnTo>
                  <a:lnTo>
                    <a:pt x="271118" y="1121469"/>
                  </a:lnTo>
                </a:path>
              </a:pathLst>
            </a:custGeom>
            <a:noFill/>
            <a:ln w="28575">
              <a:solidFill>
                <a:srgbClr val="00B05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9415" tIns="531890" rIns="119415" bIns="531891" numCol="1" spcCol="1270" anchor="ctr" anchorCtr="0">
              <a:noAutofit/>
            </a:bodyPr>
            <a:lstStyle/>
            <a:p>
              <a:pPr marL="0" lvl="0" indent="0" algn="ctr" defTabSz="889000">
                <a:lnSpc>
                  <a:spcPct val="90000"/>
                </a:lnSpc>
                <a:spcBef>
                  <a:spcPct val="0"/>
                </a:spcBef>
                <a:spcAft>
                  <a:spcPct val="35000"/>
                </a:spcAft>
                <a:buNone/>
              </a:pPr>
              <a:endParaRPr lang="zh-CN" altLang="en-US" sz="2000" b="1" kern="1200">
                <a:solidFill>
                  <a:srgbClr val="FF0000"/>
                </a:solidFill>
              </a:endParaRPr>
            </a:p>
          </p:txBody>
        </p:sp>
        <p:sp>
          <p:nvSpPr>
            <p:cNvPr id="45" name="任意多边形: 形状 44">
              <a:extLst>
                <a:ext uri="{FF2B5EF4-FFF2-40B4-BE49-F238E27FC236}">
                  <a16:creationId xmlns:a16="http://schemas.microsoft.com/office/drawing/2014/main" id="{C32819AD-59AB-443F-AB67-488098CD0E0F}"/>
                </a:ext>
              </a:extLst>
            </p:cNvPr>
            <p:cNvSpPr/>
            <p:nvPr/>
          </p:nvSpPr>
          <p:spPr>
            <a:xfrm>
              <a:off x="3729925" y="2128971"/>
              <a:ext cx="900000" cy="1359962"/>
            </a:xfrm>
            <a:custGeom>
              <a:avLst/>
              <a:gdLst>
                <a:gd name="connsiteX0" fmla="*/ 0 w 271118"/>
                <a:gd name="connsiteY0" fmla="*/ 1121469 h 1121469"/>
                <a:gd name="connsiteX1" fmla="*/ 135559 w 271118"/>
                <a:gd name="connsiteY1" fmla="*/ 1121469 h 1121469"/>
                <a:gd name="connsiteX2" fmla="*/ 135559 w 271118"/>
                <a:gd name="connsiteY2" fmla="*/ 0 h 1121469"/>
                <a:gd name="connsiteX3" fmla="*/ 271118 w 271118"/>
                <a:gd name="connsiteY3" fmla="*/ 0 h 1121469"/>
              </a:gdLst>
              <a:ahLst/>
              <a:cxnLst>
                <a:cxn ang="0">
                  <a:pos x="connsiteX0" y="connsiteY0"/>
                </a:cxn>
                <a:cxn ang="0">
                  <a:pos x="connsiteX1" y="connsiteY1"/>
                </a:cxn>
                <a:cxn ang="0">
                  <a:pos x="connsiteX2" y="connsiteY2"/>
                </a:cxn>
                <a:cxn ang="0">
                  <a:pos x="connsiteX3" y="connsiteY3"/>
                </a:cxn>
              </a:cxnLst>
              <a:rect l="l" t="t" r="r" b="b"/>
              <a:pathLst>
                <a:path w="271118" h="1121469">
                  <a:moveTo>
                    <a:pt x="0" y="1121469"/>
                  </a:moveTo>
                  <a:lnTo>
                    <a:pt x="135559" y="1121469"/>
                  </a:lnTo>
                  <a:lnTo>
                    <a:pt x="135559" y="0"/>
                  </a:lnTo>
                  <a:lnTo>
                    <a:pt x="271118" y="0"/>
                  </a:lnTo>
                </a:path>
              </a:pathLst>
            </a:custGeom>
            <a:noFill/>
            <a:ln w="28575">
              <a:solidFill>
                <a:srgbClr val="00B05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9415" tIns="531891" rIns="119415" bIns="531890" numCol="1" spcCol="1270" anchor="ctr" anchorCtr="0">
              <a:noAutofit/>
            </a:bodyPr>
            <a:lstStyle/>
            <a:p>
              <a:pPr marL="0" lvl="0" indent="0" algn="ctr" defTabSz="889000">
                <a:lnSpc>
                  <a:spcPct val="90000"/>
                </a:lnSpc>
                <a:spcBef>
                  <a:spcPct val="0"/>
                </a:spcBef>
                <a:spcAft>
                  <a:spcPct val="35000"/>
                </a:spcAft>
                <a:buNone/>
              </a:pPr>
              <a:endParaRPr lang="zh-CN" altLang="en-US" sz="2000" b="1" kern="1200">
                <a:solidFill>
                  <a:srgbClr val="FF0000"/>
                </a:solidFill>
              </a:endParaRPr>
            </a:p>
          </p:txBody>
        </p:sp>
        <p:sp>
          <p:nvSpPr>
            <p:cNvPr id="46" name="任意多边形: 形状 45">
              <a:extLst>
                <a:ext uri="{FF2B5EF4-FFF2-40B4-BE49-F238E27FC236}">
                  <a16:creationId xmlns:a16="http://schemas.microsoft.com/office/drawing/2014/main" id="{37DAD4F1-77C7-408B-9AEE-78DD7D8C305F}"/>
                </a:ext>
              </a:extLst>
            </p:cNvPr>
            <p:cNvSpPr/>
            <p:nvPr/>
          </p:nvSpPr>
          <p:spPr>
            <a:xfrm>
              <a:off x="4649815" y="1840971"/>
              <a:ext cx="4176465" cy="576000"/>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rgbClr val="0071C1"/>
                  </a:solidFill>
                  <a:latin typeface="Times New Roman" panose="02020603050405020304" pitchFamily="18" charset="0"/>
                  <a:cs typeface="Times New Roman" panose="02020603050405020304" pitchFamily="18" charset="0"/>
                </a:rPr>
                <a:t>数据的载入和应用程序的调试</a:t>
              </a:r>
              <a:endParaRPr lang="zh-CN" altLang="en-US" sz="2000" b="1" kern="1200" dirty="0">
                <a:solidFill>
                  <a:srgbClr val="0071C1"/>
                </a:solidFill>
                <a:latin typeface="Times New Roman" panose="02020603050405020304" pitchFamily="18" charset="0"/>
                <a:cs typeface="Times New Roman" panose="02020603050405020304" pitchFamily="18" charset="0"/>
              </a:endParaRPr>
            </a:p>
          </p:txBody>
        </p:sp>
        <p:sp>
          <p:nvSpPr>
            <p:cNvPr id="47" name="任意多边形: 形状 46">
              <a:extLst>
                <a:ext uri="{FF2B5EF4-FFF2-40B4-BE49-F238E27FC236}">
                  <a16:creationId xmlns:a16="http://schemas.microsoft.com/office/drawing/2014/main" id="{10C004C4-C002-4B24-BE8A-F2635CBDDC30}"/>
                </a:ext>
              </a:extLst>
            </p:cNvPr>
            <p:cNvSpPr/>
            <p:nvPr/>
          </p:nvSpPr>
          <p:spPr>
            <a:xfrm>
              <a:off x="4649815" y="3203692"/>
              <a:ext cx="4176465" cy="576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chemeClr val="tx1"/>
                  </a:solidFill>
                  <a:latin typeface="Times New Roman" panose="02020603050405020304" pitchFamily="18" charset="0"/>
                </a:rPr>
                <a:t>数据库的试运行</a:t>
              </a:r>
              <a:endParaRPr lang="zh-CN" altLang="en-US" sz="2000" b="1" kern="1200" dirty="0">
                <a:solidFill>
                  <a:schemeClr val="tx1"/>
                </a:solidFill>
                <a:latin typeface="Times New Roman" panose="02020603050405020304" pitchFamily="18" charset="0"/>
              </a:endParaRPr>
            </a:p>
          </p:txBody>
        </p:sp>
        <p:sp>
          <p:nvSpPr>
            <p:cNvPr id="48" name="任意多边形: 形状 47">
              <a:extLst>
                <a:ext uri="{FF2B5EF4-FFF2-40B4-BE49-F238E27FC236}">
                  <a16:creationId xmlns:a16="http://schemas.microsoft.com/office/drawing/2014/main" id="{41548C39-87C9-423B-94E5-E8BF565D4922}"/>
                </a:ext>
              </a:extLst>
            </p:cNvPr>
            <p:cNvSpPr/>
            <p:nvPr/>
          </p:nvSpPr>
          <p:spPr>
            <a:xfrm>
              <a:off x="4649815" y="4571928"/>
              <a:ext cx="4176465" cy="576000"/>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rgbClr val="0071C1"/>
                  </a:solidFill>
                </a:rPr>
                <a:t>数据库的运行和维护</a:t>
              </a:r>
              <a:endParaRPr lang="zh-CN" altLang="en-US" sz="2000" b="1" kern="1200" dirty="0">
                <a:solidFill>
                  <a:srgbClr val="0071C1"/>
                </a:solidFill>
              </a:endParaRPr>
            </a:p>
          </p:txBody>
        </p:sp>
        <p:grpSp>
          <p:nvGrpSpPr>
            <p:cNvPr id="49" name="组合 48">
              <a:extLst>
                <a:ext uri="{FF2B5EF4-FFF2-40B4-BE49-F238E27FC236}">
                  <a16:creationId xmlns:a16="http://schemas.microsoft.com/office/drawing/2014/main" id="{87E8016B-F3B6-4D3F-B81F-F31FFA804390}"/>
                </a:ext>
              </a:extLst>
            </p:cNvPr>
            <p:cNvGrpSpPr/>
            <p:nvPr/>
          </p:nvGrpSpPr>
          <p:grpSpPr>
            <a:xfrm>
              <a:off x="3065873" y="1840970"/>
              <a:ext cx="737837" cy="3306957"/>
              <a:chOff x="954466" y="2199699"/>
              <a:chExt cx="737838" cy="3306957"/>
            </a:xfrm>
          </p:grpSpPr>
          <p:sp>
            <p:nvSpPr>
              <p:cNvPr id="50" name="任意多边形: 形状 49">
                <a:extLst>
                  <a:ext uri="{FF2B5EF4-FFF2-40B4-BE49-F238E27FC236}">
                    <a16:creationId xmlns:a16="http://schemas.microsoft.com/office/drawing/2014/main" id="{6234D3E7-9880-4C22-888B-29B582C595FA}"/>
                  </a:ext>
                </a:extLst>
              </p:cNvPr>
              <p:cNvSpPr/>
              <p:nvPr/>
            </p:nvSpPr>
            <p:spPr>
              <a:xfrm rot="16200000">
                <a:off x="-339013" y="3493178"/>
                <a:ext cx="3306957" cy="720000"/>
              </a:xfrm>
              <a:custGeom>
                <a:avLst/>
                <a:gdLst>
                  <a:gd name="connsiteX0" fmla="*/ 0 w 2730956"/>
                  <a:gd name="connsiteY0" fmla="*/ 0 h 775026"/>
                  <a:gd name="connsiteX1" fmla="*/ 2730956 w 2730956"/>
                  <a:gd name="connsiteY1" fmla="*/ 0 h 775026"/>
                  <a:gd name="connsiteX2" fmla="*/ 2730956 w 2730956"/>
                  <a:gd name="connsiteY2" fmla="*/ 775026 h 775026"/>
                  <a:gd name="connsiteX3" fmla="*/ 0 w 2730956"/>
                  <a:gd name="connsiteY3" fmla="*/ 775026 h 775026"/>
                  <a:gd name="connsiteX4" fmla="*/ 0 w 2730956"/>
                  <a:gd name="connsiteY4" fmla="*/ 0 h 77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956" h="775026">
                    <a:moveTo>
                      <a:pt x="0" y="0"/>
                    </a:moveTo>
                    <a:lnTo>
                      <a:pt x="2730956" y="0"/>
                    </a:lnTo>
                    <a:lnTo>
                      <a:pt x="2730956" y="775026"/>
                    </a:lnTo>
                    <a:lnTo>
                      <a:pt x="0" y="775026"/>
                    </a:lnTo>
                    <a:lnTo>
                      <a:pt x="0" y="0"/>
                    </a:lnTo>
                    <a:close/>
                  </a:path>
                </a:pathLst>
              </a:custGeom>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zh-CN" altLang="en-US" sz="2000" b="1" kern="1200" dirty="0">
                  <a:solidFill>
                    <a:schemeClr val="tx1"/>
                  </a:solidFill>
                </a:endParaRPr>
              </a:p>
            </p:txBody>
          </p:sp>
          <p:sp>
            <p:nvSpPr>
              <p:cNvPr id="51" name="文本框 50">
                <a:extLst>
                  <a:ext uri="{FF2B5EF4-FFF2-40B4-BE49-F238E27FC236}">
                    <a16:creationId xmlns:a16="http://schemas.microsoft.com/office/drawing/2014/main" id="{88EED373-92A0-497A-B622-686A64D14279}"/>
                  </a:ext>
                </a:extLst>
              </p:cNvPr>
              <p:cNvSpPr txBox="1"/>
              <p:nvPr/>
            </p:nvSpPr>
            <p:spPr>
              <a:xfrm>
                <a:off x="1085076" y="2442279"/>
                <a:ext cx="607228" cy="2862322"/>
              </a:xfrm>
              <a:prstGeom prst="rect">
                <a:avLst/>
              </a:prstGeom>
              <a:noFill/>
            </p:spPr>
            <p:txBody>
              <a:bodyPr wrap="square" rtlCol="0">
                <a:spAutoFit/>
              </a:bodyPr>
              <a:lstStyle/>
              <a:p>
                <a:r>
                  <a:rPr lang="zh-CN" altLang="en-US" sz="2000" b="1" baseline="0" dirty="0">
                    <a:latin typeface="+mj-ea"/>
                    <a:ea typeface="+mj-ea"/>
                  </a:rPr>
                  <a:t>数据库的实施和维护</a:t>
                </a:r>
              </a:p>
            </p:txBody>
          </p:sp>
        </p:grpSp>
      </p:grpSp>
      <p:pic>
        <p:nvPicPr>
          <p:cNvPr id="8" name="Voice25">
            <a:hlinkClick r:id="" action="ppaction://media"/>
            <a:extLst>
              <a:ext uri="{FF2B5EF4-FFF2-40B4-BE49-F238E27FC236}">
                <a16:creationId xmlns:a16="http://schemas.microsoft.com/office/drawing/2014/main" id="{DB7743D8-06C0-40B5-8494-3D0943E155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124200"/>
            <a:ext cx="609600" cy="609600"/>
          </a:xfrm>
          <a:prstGeom prst="rect">
            <a:avLst/>
          </a:prstGeom>
        </p:spPr>
      </p:pic>
      <p:grpSp>
        <p:nvGrpSpPr>
          <p:cNvPr id="9" name="组合 8">
            <a:extLst>
              <a:ext uri="{FF2B5EF4-FFF2-40B4-BE49-F238E27FC236}">
                <a16:creationId xmlns:a16="http://schemas.microsoft.com/office/drawing/2014/main" id="{7670E16B-A5A5-41F8-8271-427F761FAAFF}"/>
              </a:ext>
            </a:extLst>
          </p:cNvPr>
          <p:cNvGrpSpPr/>
          <p:nvPr/>
        </p:nvGrpSpPr>
        <p:grpSpPr>
          <a:xfrm>
            <a:off x="2943845" y="1602310"/>
            <a:ext cx="737837" cy="3306957"/>
            <a:chOff x="3218273" y="1993370"/>
            <a:chExt cx="737837" cy="3306957"/>
          </a:xfrm>
        </p:grpSpPr>
        <p:sp>
          <p:nvSpPr>
            <p:cNvPr id="70" name="任意多边形: 形状 69">
              <a:extLst>
                <a:ext uri="{FF2B5EF4-FFF2-40B4-BE49-F238E27FC236}">
                  <a16:creationId xmlns:a16="http://schemas.microsoft.com/office/drawing/2014/main" id="{0F424ACD-1B3E-425E-B8E1-07686CE2A088}"/>
                </a:ext>
              </a:extLst>
            </p:cNvPr>
            <p:cNvSpPr/>
            <p:nvPr/>
          </p:nvSpPr>
          <p:spPr>
            <a:xfrm rot="16200000">
              <a:off x="1924794" y="3286849"/>
              <a:ext cx="3306957" cy="719999"/>
            </a:xfrm>
            <a:custGeom>
              <a:avLst/>
              <a:gdLst>
                <a:gd name="connsiteX0" fmla="*/ 0 w 2730956"/>
                <a:gd name="connsiteY0" fmla="*/ 0 h 775026"/>
                <a:gd name="connsiteX1" fmla="*/ 2730956 w 2730956"/>
                <a:gd name="connsiteY1" fmla="*/ 0 h 775026"/>
                <a:gd name="connsiteX2" fmla="*/ 2730956 w 2730956"/>
                <a:gd name="connsiteY2" fmla="*/ 775026 h 775026"/>
                <a:gd name="connsiteX3" fmla="*/ 0 w 2730956"/>
                <a:gd name="connsiteY3" fmla="*/ 775026 h 775026"/>
                <a:gd name="connsiteX4" fmla="*/ 0 w 2730956"/>
                <a:gd name="connsiteY4" fmla="*/ 0 h 77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956" h="775026">
                  <a:moveTo>
                    <a:pt x="0" y="0"/>
                  </a:moveTo>
                  <a:lnTo>
                    <a:pt x="2730956" y="0"/>
                  </a:lnTo>
                  <a:lnTo>
                    <a:pt x="2730956" y="775026"/>
                  </a:lnTo>
                  <a:lnTo>
                    <a:pt x="0" y="775026"/>
                  </a:lnTo>
                  <a:lnTo>
                    <a:pt x="0" y="0"/>
                  </a:lnTo>
                  <a:close/>
                </a:path>
              </a:pathLst>
            </a:custGeom>
            <a:solidFill>
              <a:srgbClr val="FFFF00"/>
            </a:solid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zh-CN" altLang="en-US" sz="2000" b="1" kern="1200" dirty="0">
                <a:solidFill>
                  <a:schemeClr val="tx1"/>
                </a:solidFill>
              </a:endParaRPr>
            </a:p>
          </p:txBody>
        </p:sp>
        <p:sp>
          <p:nvSpPr>
            <p:cNvPr id="71" name="文本框 70">
              <a:extLst>
                <a:ext uri="{FF2B5EF4-FFF2-40B4-BE49-F238E27FC236}">
                  <a16:creationId xmlns:a16="http://schemas.microsoft.com/office/drawing/2014/main" id="{86963CE9-947F-4B8B-99F4-04AA76D61AA2}"/>
                </a:ext>
              </a:extLst>
            </p:cNvPr>
            <p:cNvSpPr txBox="1"/>
            <p:nvPr/>
          </p:nvSpPr>
          <p:spPr>
            <a:xfrm>
              <a:off x="3348883" y="2235950"/>
              <a:ext cx="607227" cy="2862322"/>
            </a:xfrm>
            <a:prstGeom prst="rect">
              <a:avLst/>
            </a:prstGeom>
            <a:noFill/>
          </p:spPr>
          <p:txBody>
            <a:bodyPr wrap="square" rtlCol="0">
              <a:spAutoFit/>
            </a:bodyPr>
            <a:lstStyle/>
            <a:p>
              <a:r>
                <a:rPr lang="zh-CN" altLang="en-US" sz="2000" b="1" baseline="0" dirty="0">
                  <a:latin typeface="+mj-ea"/>
                  <a:ea typeface="+mj-ea"/>
                </a:rPr>
                <a:t>数据库的实施和维护</a:t>
              </a:r>
            </a:p>
          </p:txBody>
        </p:sp>
      </p:grpSp>
      <p:sp>
        <p:nvSpPr>
          <p:cNvPr id="72" name="Text Box 1052">
            <a:extLst>
              <a:ext uri="{FF2B5EF4-FFF2-40B4-BE49-F238E27FC236}">
                <a16:creationId xmlns:a16="http://schemas.microsoft.com/office/drawing/2014/main" id="{EAEB32A9-5246-40B0-9D03-D0E11B5F6F1A}"/>
              </a:ext>
            </a:extLst>
          </p:cNvPr>
          <p:cNvSpPr txBox="1">
            <a:spLocks noChangeArrowheads="1"/>
          </p:cNvSpPr>
          <p:nvPr/>
        </p:nvSpPr>
        <p:spPr bwMode="auto">
          <a:xfrm>
            <a:off x="8472264" y="4497720"/>
            <a:ext cx="4176464"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监测并改善数据库性能</a:t>
            </a:r>
          </a:p>
        </p:txBody>
      </p:sp>
      <p:sp>
        <p:nvSpPr>
          <p:cNvPr id="73" name="Text Box 1052">
            <a:extLst>
              <a:ext uri="{FF2B5EF4-FFF2-40B4-BE49-F238E27FC236}">
                <a16:creationId xmlns:a16="http://schemas.microsoft.com/office/drawing/2014/main" id="{F193272A-679F-465B-9D29-E716EF9FE6F1}"/>
              </a:ext>
            </a:extLst>
          </p:cNvPr>
          <p:cNvSpPr txBox="1">
            <a:spLocks noChangeArrowheads="1"/>
          </p:cNvSpPr>
          <p:nvPr/>
        </p:nvSpPr>
        <p:spPr bwMode="auto">
          <a:xfrm>
            <a:off x="8472264" y="5290096"/>
            <a:ext cx="4176464"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重新组织和构造数据库</a:t>
            </a:r>
          </a:p>
        </p:txBody>
      </p:sp>
      <p:sp>
        <p:nvSpPr>
          <p:cNvPr id="74" name="Text Box 1052">
            <a:extLst>
              <a:ext uri="{FF2B5EF4-FFF2-40B4-BE49-F238E27FC236}">
                <a16:creationId xmlns:a16="http://schemas.microsoft.com/office/drawing/2014/main" id="{79D9425E-0D14-42A8-ABE9-440C6C20A9BC}"/>
              </a:ext>
            </a:extLst>
          </p:cNvPr>
          <p:cNvSpPr txBox="1">
            <a:spLocks noChangeArrowheads="1"/>
          </p:cNvSpPr>
          <p:nvPr/>
        </p:nvSpPr>
        <p:spPr bwMode="auto">
          <a:xfrm>
            <a:off x="8472264" y="3705344"/>
            <a:ext cx="4176464"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维护数据库的安全性与完整性</a:t>
            </a:r>
          </a:p>
        </p:txBody>
      </p:sp>
      <p:sp>
        <p:nvSpPr>
          <p:cNvPr id="75" name="任意多边形: 形状 74">
            <a:extLst>
              <a:ext uri="{FF2B5EF4-FFF2-40B4-BE49-F238E27FC236}">
                <a16:creationId xmlns:a16="http://schemas.microsoft.com/office/drawing/2014/main" id="{D6D6D509-4EA4-4BA8-9B5A-788CFC0B8D05}"/>
              </a:ext>
            </a:extLst>
          </p:cNvPr>
          <p:cNvSpPr/>
          <p:nvPr/>
        </p:nvSpPr>
        <p:spPr>
          <a:xfrm>
            <a:off x="4523225" y="4333267"/>
            <a:ext cx="4176465" cy="576000"/>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solidFill>
            <a:srgbClr val="FFFF00"/>
          </a:solidFill>
          <a:ln w="28575"/>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rgbClr val="0071C1"/>
                </a:solidFill>
              </a:rPr>
              <a:t>数据库的运行和维护</a:t>
            </a:r>
            <a:endParaRPr lang="zh-CN" altLang="en-US" sz="2000" b="1" kern="1200" dirty="0">
              <a:solidFill>
                <a:srgbClr val="0071C1"/>
              </a:solidFill>
            </a:endParaRPr>
          </a:p>
        </p:txBody>
      </p:sp>
      <p:sp>
        <p:nvSpPr>
          <p:cNvPr id="76" name="Text Box 1052">
            <a:extLst>
              <a:ext uri="{FF2B5EF4-FFF2-40B4-BE49-F238E27FC236}">
                <a16:creationId xmlns:a16="http://schemas.microsoft.com/office/drawing/2014/main" id="{D41B33AC-1EE3-4241-B8C7-1894DBBF2AAB}"/>
              </a:ext>
            </a:extLst>
          </p:cNvPr>
          <p:cNvSpPr txBox="1">
            <a:spLocks noChangeArrowheads="1"/>
          </p:cNvSpPr>
          <p:nvPr/>
        </p:nvSpPr>
        <p:spPr bwMode="auto">
          <a:xfrm>
            <a:off x="58944" y="3168080"/>
            <a:ext cx="2712368"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修改，调整和维护</a:t>
            </a:r>
          </a:p>
        </p:txBody>
      </p:sp>
    </p:spTree>
    <p:extLst>
      <p:ext uri="{BB962C8B-B14F-4D97-AF65-F5344CB8AC3E}">
        <p14:creationId xmlns:p14="http://schemas.microsoft.com/office/powerpoint/2010/main" val="1826791703"/>
      </p:ext>
    </p:extLst>
  </p:cSld>
  <p:clrMapOvr>
    <a:masterClrMapping/>
  </p:clrMapOvr>
  <p:transition spd="slow" advTm="3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816" fill="hold"/>
                                        <p:tgtEl>
                                          <p:spTgt spid="8"/>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600"/>
                                        <p:tgtEl>
                                          <p:spTgt spid="2"/>
                                        </p:tgtEl>
                                      </p:cBhvr>
                                    </p:animEffect>
                                  </p:childTnLst>
                                </p:cTn>
                              </p:par>
                              <p:par>
                                <p:cTn id="10" presetID="22" presetClass="entr" presetSubtype="1" fill="hold" nodeType="withEffect">
                                  <p:stCondLst>
                                    <p:cond delay="90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200"/>
                                        <p:tgtEl>
                                          <p:spTgt spid="5"/>
                                        </p:tgtEl>
                                      </p:cBhvr>
                                    </p:animEffect>
                                  </p:childTnLst>
                                </p:cTn>
                              </p:par>
                              <p:par>
                                <p:cTn id="13" presetID="22" presetClass="entr" presetSubtype="1" fill="hold" nodeType="withEffect">
                                  <p:stCondLst>
                                    <p:cond delay="360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10" presetClass="exit" presetSubtype="0" fill="hold" nodeType="withEffect">
                                  <p:stCondLst>
                                    <p:cond delay="720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47" presetClass="entr" presetSubtype="0" fill="hold" grpId="0" nodeType="withEffect">
                                  <p:stCondLst>
                                    <p:cond delay="720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1200"/>
                                        <p:tgtEl>
                                          <p:spTgt spid="74"/>
                                        </p:tgtEl>
                                      </p:cBhvr>
                                    </p:animEffect>
                                    <p:anim calcmode="lin" valueType="num">
                                      <p:cBhvr>
                                        <p:cTn id="22" dur="1200" fill="hold"/>
                                        <p:tgtEl>
                                          <p:spTgt spid="74"/>
                                        </p:tgtEl>
                                        <p:attrNameLst>
                                          <p:attrName>ppt_x</p:attrName>
                                        </p:attrNameLst>
                                      </p:cBhvr>
                                      <p:tavLst>
                                        <p:tav tm="0">
                                          <p:val>
                                            <p:strVal val="#ppt_x"/>
                                          </p:val>
                                        </p:tav>
                                        <p:tav tm="100000">
                                          <p:val>
                                            <p:strVal val="#ppt_x"/>
                                          </p:val>
                                        </p:tav>
                                      </p:tavLst>
                                    </p:anim>
                                    <p:anim calcmode="lin" valueType="num">
                                      <p:cBhvr>
                                        <p:cTn id="23" dur="1200" fill="hold"/>
                                        <p:tgtEl>
                                          <p:spTgt spid="74"/>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970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1200"/>
                                        <p:tgtEl>
                                          <p:spTgt spid="72"/>
                                        </p:tgtEl>
                                      </p:cBhvr>
                                    </p:animEffect>
                                    <p:anim calcmode="lin" valueType="num">
                                      <p:cBhvr>
                                        <p:cTn id="27" dur="1200" fill="hold"/>
                                        <p:tgtEl>
                                          <p:spTgt spid="72"/>
                                        </p:tgtEl>
                                        <p:attrNameLst>
                                          <p:attrName>ppt_x</p:attrName>
                                        </p:attrNameLst>
                                      </p:cBhvr>
                                      <p:tavLst>
                                        <p:tav tm="0">
                                          <p:val>
                                            <p:strVal val="#ppt_x"/>
                                          </p:val>
                                        </p:tav>
                                        <p:tav tm="100000">
                                          <p:val>
                                            <p:strVal val="#ppt_x"/>
                                          </p:val>
                                        </p:tav>
                                      </p:tavLst>
                                    </p:anim>
                                    <p:anim calcmode="lin" valueType="num">
                                      <p:cBhvr>
                                        <p:cTn id="28" dur="1200" fill="hold"/>
                                        <p:tgtEl>
                                          <p:spTgt spid="72"/>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1180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1200"/>
                                        <p:tgtEl>
                                          <p:spTgt spid="73"/>
                                        </p:tgtEl>
                                      </p:cBhvr>
                                    </p:animEffect>
                                    <p:anim calcmode="lin" valueType="num">
                                      <p:cBhvr>
                                        <p:cTn id="32" dur="1200" fill="hold"/>
                                        <p:tgtEl>
                                          <p:spTgt spid="73"/>
                                        </p:tgtEl>
                                        <p:attrNameLst>
                                          <p:attrName>ppt_x</p:attrName>
                                        </p:attrNameLst>
                                      </p:cBhvr>
                                      <p:tavLst>
                                        <p:tav tm="0">
                                          <p:val>
                                            <p:strVal val="#ppt_x"/>
                                          </p:val>
                                        </p:tav>
                                        <p:tav tm="100000">
                                          <p:val>
                                            <p:strVal val="#ppt_x"/>
                                          </p:val>
                                        </p:tav>
                                      </p:tavLst>
                                    </p:anim>
                                    <p:anim calcmode="lin" valueType="num">
                                      <p:cBhvr>
                                        <p:cTn id="33" dur="1200" fill="hold"/>
                                        <p:tgtEl>
                                          <p:spTgt spid="73"/>
                                        </p:tgtEl>
                                        <p:attrNameLst>
                                          <p:attrName>ppt_y</p:attrName>
                                        </p:attrNameLst>
                                      </p:cBhvr>
                                      <p:tavLst>
                                        <p:tav tm="0">
                                          <p:val>
                                            <p:strVal val="#ppt_y-.1"/>
                                          </p:val>
                                        </p:tav>
                                        <p:tav tm="100000">
                                          <p:val>
                                            <p:strVal val="#ppt_y"/>
                                          </p:val>
                                        </p:tav>
                                      </p:tavLst>
                                    </p:anim>
                                  </p:childTnLst>
                                </p:cTn>
                              </p:par>
                              <p:par>
                                <p:cTn id="34" presetID="22" presetClass="entr" presetSubtype="2" fill="hold" grpId="0" nodeType="withEffect">
                                  <p:stCondLst>
                                    <p:cond delay="16700"/>
                                  </p:stCondLst>
                                  <p:childTnLst>
                                    <p:set>
                                      <p:cBhvr>
                                        <p:cTn id="35" dur="1" fill="hold">
                                          <p:stCondLst>
                                            <p:cond delay="0"/>
                                          </p:stCondLst>
                                        </p:cTn>
                                        <p:tgtEl>
                                          <p:spTgt spid="75"/>
                                        </p:tgtEl>
                                        <p:attrNameLst>
                                          <p:attrName>style.visibility</p:attrName>
                                        </p:attrNameLst>
                                      </p:cBhvr>
                                      <p:to>
                                        <p:strVal val="visible"/>
                                      </p:to>
                                    </p:set>
                                    <p:animEffect transition="in" filter="wipe(right)">
                                      <p:cBhvr>
                                        <p:cTn id="36" dur="1100"/>
                                        <p:tgtEl>
                                          <p:spTgt spid="75"/>
                                        </p:tgtEl>
                                      </p:cBhvr>
                                    </p:animEffect>
                                  </p:childTnLst>
                                </p:cTn>
                              </p:par>
                              <p:par>
                                <p:cTn id="37" presetID="10" presetClass="exit" presetSubtype="0" fill="hold" grpId="1" nodeType="withEffect">
                                  <p:stCondLst>
                                    <p:cond delay="20300"/>
                                  </p:stCondLst>
                                  <p:childTnLst>
                                    <p:animEffect transition="out" filter="fade">
                                      <p:cBhvr>
                                        <p:cTn id="38" dur="800"/>
                                        <p:tgtEl>
                                          <p:spTgt spid="72"/>
                                        </p:tgtEl>
                                      </p:cBhvr>
                                    </p:animEffect>
                                    <p:set>
                                      <p:cBhvr>
                                        <p:cTn id="39" dur="1" fill="hold">
                                          <p:stCondLst>
                                            <p:cond delay="799"/>
                                          </p:stCondLst>
                                        </p:cTn>
                                        <p:tgtEl>
                                          <p:spTgt spid="72"/>
                                        </p:tgtEl>
                                        <p:attrNameLst>
                                          <p:attrName>style.visibility</p:attrName>
                                        </p:attrNameLst>
                                      </p:cBhvr>
                                      <p:to>
                                        <p:strVal val="hidden"/>
                                      </p:to>
                                    </p:set>
                                  </p:childTnLst>
                                </p:cTn>
                              </p:par>
                              <p:par>
                                <p:cTn id="40" presetID="10" presetClass="exit" presetSubtype="0" fill="hold" grpId="1" nodeType="withEffect">
                                  <p:stCondLst>
                                    <p:cond delay="20300"/>
                                  </p:stCondLst>
                                  <p:childTnLst>
                                    <p:animEffect transition="out" filter="fade">
                                      <p:cBhvr>
                                        <p:cTn id="41" dur="800"/>
                                        <p:tgtEl>
                                          <p:spTgt spid="73"/>
                                        </p:tgtEl>
                                      </p:cBhvr>
                                    </p:animEffect>
                                    <p:set>
                                      <p:cBhvr>
                                        <p:cTn id="42" dur="1" fill="hold">
                                          <p:stCondLst>
                                            <p:cond delay="799"/>
                                          </p:stCondLst>
                                        </p:cTn>
                                        <p:tgtEl>
                                          <p:spTgt spid="73"/>
                                        </p:tgtEl>
                                        <p:attrNameLst>
                                          <p:attrName>style.visibility</p:attrName>
                                        </p:attrNameLst>
                                      </p:cBhvr>
                                      <p:to>
                                        <p:strVal val="hidden"/>
                                      </p:to>
                                    </p:set>
                                  </p:childTnLst>
                                </p:cTn>
                              </p:par>
                              <p:par>
                                <p:cTn id="43" presetID="10" presetClass="exit" presetSubtype="0" fill="hold" grpId="1" nodeType="withEffect">
                                  <p:stCondLst>
                                    <p:cond delay="20300"/>
                                  </p:stCondLst>
                                  <p:childTnLst>
                                    <p:animEffect transition="out" filter="fade">
                                      <p:cBhvr>
                                        <p:cTn id="44" dur="800"/>
                                        <p:tgtEl>
                                          <p:spTgt spid="74"/>
                                        </p:tgtEl>
                                      </p:cBhvr>
                                    </p:animEffect>
                                    <p:set>
                                      <p:cBhvr>
                                        <p:cTn id="45" dur="1" fill="hold">
                                          <p:stCondLst>
                                            <p:cond delay="799"/>
                                          </p:stCondLst>
                                        </p:cTn>
                                        <p:tgtEl>
                                          <p:spTgt spid="74"/>
                                        </p:tgtEl>
                                        <p:attrNameLst>
                                          <p:attrName>style.visibility</p:attrName>
                                        </p:attrNameLst>
                                      </p:cBhvr>
                                      <p:to>
                                        <p:strVal val="hidden"/>
                                      </p:to>
                                    </p:set>
                                  </p:childTnLst>
                                </p:cTn>
                              </p:par>
                              <p:par>
                                <p:cTn id="46" presetID="10" presetClass="exit" presetSubtype="0" fill="hold" grpId="1" nodeType="withEffect">
                                  <p:stCondLst>
                                    <p:cond delay="20300"/>
                                  </p:stCondLst>
                                  <p:childTnLst>
                                    <p:animEffect transition="out" filter="fade">
                                      <p:cBhvr>
                                        <p:cTn id="47" dur="500"/>
                                        <p:tgtEl>
                                          <p:spTgt spid="75"/>
                                        </p:tgtEl>
                                      </p:cBhvr>
                                    </p:animEffect>
                                    <p:set>
                                      <p:cBhvr>
                                        <p:cTn id="48" dur="1" fill="hold">
                                          <p:stCondLst>
                                            <p:cond delay="499"/>
                                          </p:stCondLst>
                                        </p:cTn>
                                        <p:tgtEl>
                                          <p:spTgt spid="75"/>
                                        </p:tgtEl>
                                        <p:attrNameLst>
                                          <p:attrName>style.visibility</p:attrName>
                                        </p:attrNameLst>
                                      </p:cBhvr>
                                      <p:to>
                                        <p:strVal val="hidden"/>
                                      </p:to>
                                    </p:set>
                                  </p:childTnLst>
                                </p:cTn>
                              </p:par>
                              <p:par>
                                <p:cTn id="49" presetID="47" presetClass="entr" presetSubtype="0" fill="hold" grpId="0" nodeType="withEffect">
                                  <p:stCondLst>
                                    <p:cond delay="2450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1200"/>
                                        <p:tgtEl>
                                          <p:spTgt spid="76"/>
                                        </p:tgtEl>
                                      </p:cBhvr>
                                    </p:animEffect>
                                    <p:anim calcmode="lin" valueType="num">
                                      <p:cBhvr>
                                        <p:cTn id="52" dur="1200" fill="hold"/>
                                        <p:tgtEl>
                                          <p:spTgt spid="76"/>
                                        </p:tgtEl>
                                        <p:attrNameLst>
                                          <p:attrName>ppt_x</p:attrName>
                                        </p:attrNameLst>
                                      </p:cBhvr>
                                      <p:tavLst>
                                        <p:tav tm="0">
                                          <p:val>
                                            <p:strVal val="#ppt_x"/>
                                          </p:val>
                                        </p:tav>
                                        <p:tav tm="100000">
                                          <p:val>
                                            <p:strVal val="#ppt_x"/>
                                          </p:val>
                                        </p:tav>
                                      </p:tavLst>
                                    </p:anim>
                                    <p:anim calcmode="lin" valueType="num">
                                      <p:cBhvr>
                                        <p:cTn id="53" dur="1200" fill="hold"/>
                                        <p:tgtEl>
                                          <p:spTgt spid="76"/>
                                        </p:tgtEl>
                                        <p:attrNameLst>
                                          <p:attrName>ppt_y</p:attrName>
                                        </p:attrNameLst>
                                      </p:cBhvr>
                                      <p:tavLst>
                                        <p:tav tm="0">
                                          <p:val>
                                            <p:strVal val="#ppt_y-.1"/>
                                          </p:val>
                                        </p:tav>
                                        <p:tav tm="100000">
                                          <p:val>
                                            <p:strVal val="#ppt_y"/>
                                          </p:val>
                                        </p:tav>
                                      </p:tavLst>
                                    </p:anim>
                                  </p:childTnLst>
                                </p:cTn>
                              </p:par>
                              <p:par>
                                <p:cTn id="54" presetID="10" presetClass="exit" presetSubtype="0" fill="hold" grpId="1" nodeType="withEffect">
                                  <p:stCondLst>
                                    <p:cond delay="27100"/>
                                  </p:stCondLst>
                                  <p:childTnLst>
                                    <p:animEffect transition="out" filter="fade">
                                      <p:cBhvr>
                                        <p:cTn id="55" dur="800"/>
                                        <p:tgtEl>
                                          <p:spTgt spid="76"/>
                                        </p:tgtEl>
                                      </p:cBhvr>
                                    </p:animEffect>
                                    <p:set>
                                      <p:cBhvr>
                                        <p:cTn id="56" dur="1" fill="hold">
                                          <p:stCondLst>
                                            <p:cond delay="7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57" fill="hold" display="0">
                  <p:stCondLst>
                    <p:cond delay="indefinite"/>
                  </p:stCondLst>
                  <p:endCondLst>
                    <p:cond evt="onStopAudio" delay="0">
                      <p:tgtEl>
                        <p:sldTgt/>
                      </p:tgtEl>
                    </p:cond>
                  </p:endCondLst>
                </p:cTn>
                <p:tgtEl>
                  <p:spTgt spid="8"/>
                </p:tgtEl>
              </p:cMediaNode>
            </p:audio>
          </p:childTnLst>
        </p:cTn>
      </p:par>
    </p:tnLst>
    <p:bldLst>
      <p:bldP spid="2" grpId="0"/>
      <p:bldP spid="72" grpId="0"/>
      <p:bldP spid="72" grpId="1"/>
      <p:bldP spid="73" grpId="0"/>
      <p:bldP spid="73" grpId="1"/>
      <p:bldP spid="74" grpId="0"/>
      <p:bldP spid="74" grpId="1"/>
      <p:bldP spid="75" grpId="0" animBg="1"/>
      <p:bldP spid="75" grpId="1" animBg="1"/>
      <p:bldP spid="76" grpId="0"/>
      <p:bldP spid="7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9876" y="260648"/>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en-US" altLang="zh-CN" sz="3200" b="1" dirty="0">
                <a:latin typeface="Times New Roman" panose="02020603050405020304" pitchFamily="18" charset="0"/>
              </a:rPr>
              <a:t> </a:t>
            </a:r>
            <a:r>
              <a:rPr lang="zh-CN" altLang="en-US" sz="3200" dirty="0">
                <a:solidFill>
                  <a:schemeClr val="bg1"/>
                </a:solidFill>
                <a:latin typeface="Times New Roman" panose="02020603050405020304" pitchFamily="18" charset="0"/>
                <a:ea typeface="华文行楷" panose="02010800040101010101" pitchFamily="2" charset="-122"/>
              </a:rPr>
              <a:t>知识点检测</a:t>
            </a:r>
          </a:p>
        </p:txBody>
      </p:sp>
      <p:sp>
        <p:nvSpPr>
          <p:cNvPr id="4" name="文本框 3"/>
          <p:cNvSpPr txBox="1"/>
          <p:nvPr/>
        </p:nvSpPr>
        <p:spPr>
          <a:xfrm>
            <a:off x="1002633" y="836712"/>
            <a:ext cx="9989911" cy="3785652"/>
          </a:xfrm>
          <a:prstGeom prst="rect">
            <a:avLst/>
          </a:prstGeom>
          <a:noFill/>
        </p:spPr>
        <p:txBody>
          <a:bodyPr wrap="square" rtlCol="0">
            <a:spAutoFit/>
          </a:bodyPr>
          <a:lstStyle/>
          <a:p>
            <a:pPr marL="457200" indent="-457200">
              <a:lnSpc>
                <a:spcPct val="150000"/>
              </a:lnSpc>
              <a:buAutoNum type="arabicPeriod"/>
            </a:pPr>
            <a:r>
              <a:rPr lang="zh-CN" altLang="en-US" sz="2000" b="1" dirty="0">
                <a:latin typeface="Times New Roman" panose="02020603050405020304" pitchFamily="18" charset="0"/>
              </a:rPr>
              <a:t>在数据库应用系统的实施、运行和维护阶段有下列工作</a:t>
            </a:r>
            <a:r>
              <a:rPr lang="en-US" altLang="zh-CN" sz="2000" b="1" dirty="0">
                <a:latin typeface="Times New Roman" panose="02020603050405020304" pitchFamily="18" charset="0"/>
              </a:rPr>
              <a:t>:</a:t>
            </a:r>
          </a:p>
          <a:p>
            <a:pPr>
              <a:lnSpc>
                <a:spcPct val="150000"/>
              </a:lnSpc>
            </a:pPr>
            <a:r>
              <a:rPr lang="zh-CN" altLang="en-US" sz="2000" b="1" dirty="0">
                <a:latin typeface="Times New Roman" panose="02020603050405020304" pitchFamily="18" charset="0"/>
              </a:rPr>
              <a:t>（</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）定义数据库结构 （</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）数据装载（</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）编写和调试应用程序（</a:t>
            </a:r>
            <a:r>
              <a:rPr lang="en-US" altLang="zh-CN" sz="2000" b="1" dirty="0">
                <a:latin typeface="Times New Roman" panose="02020603050405020304" pitchFamily="18" charset="0"/>
              </a:rPr>
              <a:t>4</a:t>
            </a:r>
            <a:r>
              <a:rPr lang="zh-CN" altLang="en-US" sz="2000" b="1" dirty="0">
                <a:latin typeface="Times New Roman" panose="02020603050405020304" pitchFamily="18" charset="0"/>
              </a:rPr>
              <a:t>）监控数据库运行性能</a:t>
            </a:r>
            <a:r>
              <a:rPr lang="zh-CN" altLang="en-US" sz="2000" b="1" dirty="0" smtClean="0">
                <a:latin typeface="Times New Roman" panose="02020603050405020304" pitchFamily="18" charset="0"/>
              </a:rPr>
              <a:t>（</a:t>
            </a:r>
            <a:r>
              <a:rPr lang="en-US" altLang="zh-CN" sz="2000" b="1" dirty="0">
                <a:latin typeface="Times New Roman" panose="02020603050405020304" pitchFamily="18" charset="0"/>
              </a:rPr>
              <a:t>5</a:t>
            </a:r>
            <a:r>
              <a:rPr lang="zh-CN" altLang="en-US" sz="2000" b="1" dirty="0" smtClean="0">
                <a:latin typeface="Times New Roman" panose="02020603050405020304" pitchFamily="18" charset="0"/>
              </a:rPr>
              <a:t>）</a:t>
            </a:r>
            <a:r>
              <a:rPr lang="zh-CN" altLang="en-US" sz="2000" b="1" dirty="0">
                <a:latin typeface="Times New Roman" panose="02020603050405020304" pitchFamily="18" charset="0"/>
              </a:rPr>
              <a:t>数据库的重组和重构</a:t>
            </a:r>
            <a:r>
              <a:rPr lang="zh-CN" altLang="en-US" sz="2000" b="1" dirty="0" smtClean="0">
                <a:latin typeface="Times New Roman" panose="02020603050405020304" pitchFamily="18" charset="0"/>
              </a:rPr>
              <a:t>（</a:t>
            </a:r>
            <a:r>
              <a:rPr lang="en-US" altLang="zh-CN" sz="2000" b="1" dirty="0">
                <a:latin typeface="Times New Roman" panose="02020603050405020304" pitchFamily="18" charset="0"/>
              </a:rPr>
              <a:t>6</a:t>
            </a:r>
            <a:r>
              <a:rPr lang="zh-CN" altLang="en-US" sz="2000" b="1" dirty="0" smtClean="0">
                <a:latin typeface="Times New Roman" panose="02020603050405020304" pitchFamily="18" charset="0"/>
              </a:rPr>
              <a:t>）</a:t>
            </a:r>
            <a:r>
              <a:rPr lang="zh-CN" altLang="en-US" sz="2000" b="1" dirty="0">
                <a:latin typeface="Times New Roman" panose="02020603050405020304" pitchFamily="18" charset="0"/>
              </a:rPr>
              <a:t>数据库应用系统功能测试和性能</a:t>
            </a:r>
            <a:r>
              <a:rPr lang="zh-CN" altLang="en-US" sz="2000" b="1" dirty="0" smtClean="0">
                <a:latin typeface="Times New Roman" panose="02020603050405020304" pitchFamily="18" charset="0"/>
              </a:rPr>
              <a:t>测试</a:t>
            </a:r>
            <a:endParaRPr lang="en-US" altLang="zh-CN" sz="2000" b="1" dirty="0" smtClean="0">
              <a:latin typeface="Times New Roman" panose="02020603050405020304" pitchFamily="18" charset="0"/>
            </a:endParaRPr>
          </a:p>
          <a:p>
            <a:pPr>
              <a:lnSpc>
                <a:spcPct val="150000"/>
              </a:lnSpc>
            </a:pPr>
            <a:r>
              <a:rPr lang="zh-CN" altLang="en-US" sz="2000" b="1" dirty="0" smtClean="0">
                <a:latin typeface="Times New Roman" panose="02020603050405020304" pitchFamily="18" charset="0"/>
              </a:rPr>
              <a:t>以上</a:t>
            </a:r>
            <a:r>
              <a:rPr lang="zh-CN" altLang="en-US" sz="2000" b="1" dirty="0">
                <a:latin typeface="Times New Roman" panose="02020603050405020304" pitchFamily="18" charset="0"/>
              </a:rPr>
              <a:t>属于实施阶段工作的是（         ）</a:t>
            </a:r>
            <a:endParaRPr lang="en-US" altLang="zh-CN" sz="2000" b="1" dirty="0">
              <a:latin typeface="Times New Roman" panose="02020603050405020304" pitchFamily="18" charset="0"/>
            </a:endParaRPr>
          </a:p>
          <a:p>
            <a:pPr>
              <a:lnSpc>
                <a:spcPct val="150000"/>
              </a:lnSpc>
            </a:pPr>
            <a:r>
              <a:rPr lang="en-US" altLang="zh-CN" sz="2000" b="1" dirty="0">
                <a:latin typeface="Times New Roman" panose="02020603050405020304" pitchFamily="18" charset="0"/>
              </a:rPr>
              <a:t>A.  </a:t>
            </a:r>
            <a:r>
              <a:rPr lang="zh-CN" altLang="en-US" sz="2000" b="1" dirty="0">
                <a:latin typeface="Times New Roman" panose="02020603050405020304" pitchFamily="18" charset="0"/>
              </a:rPr>
              <a:t>仅（</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）和（</a:t>
            </a:r>
            <a:r>
              <a:rPr lang="en-US" altLang="zh-CN" sz="2000" b="1" dirty="0">
                <a:latin typeface="Times New Roman" panose="02020603050405020304" pitchFamily="18" charset="0"/>
              </a:rPr>
              <a:t>5</a:t>
            </a:r>
            <a:r>
              <a:rPr lang="zh-CN" altLang="en-US" sz="2000" b="1" dirty="0">
                <a:latin typeface="Times New Roman" panose="02020603050405020304" pitchFamily="18" charset="0"/>
              </a:rPr>
              <a:t>）</a:t>
            </a:r>
            <a:endParaRPr lang="en-US" altLang="zh-CN" sz="2000" b="1" dirty="0">
              <a:latin typeface="Times New Roman" panose="02020603050405020304" pitchFamily="18" charset="0"/>
            </a:endParaRPr>
          </a:p>
          <a:p>
            <a:pPr>
              <a:lnSpc>
                <a:spcPct val="150000"/>
              </a:lnSpc>
            </a:pPr>
            <a:r>
              <a:rPr lang="en-US" altLang="zh-CN" sz="2000" b="1" dirty="0">
                <a:latin typeface="Times New Roman" panose="02020603050405020304" pitchFamily="18" charset="0"/>
              </a:rPr>
              <a:t>B.  </a:t>
            </a:r>
            <a:r>
              <a:rPr lang="zh-CN" altLang="en-US" sz="2000" b="1" dirty="0">
                <a:latin typeface="Times New Roman" panose="02020603050405020304" pitchFamily="18" charset="0"/>
              </a:rPr>
              <a:t>仅（</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）和（</a:t>
            </a:r>
            <a:r>
              <a:rPr lang="en-US" altLang="zh-CN" sz="2000" b="1" dirty="0">
                <a:latin typeface="Times New Roman" panose="02020603050405020304" pitchFamily="18" charset="0"/>
              </a:rPr>
              <a:t>6</a:t>
            </a:r>
            <a:r>
              <a:rPr lang="zh-CN" altLang="en-US" sz="2000" b="1" dirty="0">
                <a:latin typeface="Times New Roman" panose="02020603050405020304" pitchFamily="18" charset="0"/>
              </a:rPr>
              <a:t>）</a:t>
            </a:r>
            <a:endParaRPr lang="en-US" altLang="zh-CN" sz="2000" b="1" dirty="0">
              <a:latin typeface="Times New Roman" panose="02020603050405020304" pitchFamily="18" charset="0"/>
            </a:endParaRPr>
          </a:p>
          <a:p>
            <a:pPr>
              <a:lnSpc>
                <a:spcPct val="150000"/>
              </a:lnSpc>
            </a:pPr>
            <a:r>
              <a:rPr lang="en-US" altLang="zh-CN" sz="2000" b="1" dirty="0">
                <a:latin typeface="Times New Roman" panose="02020603050405020304" pitchFamily="18" charset="0"/>
              </a:rPr>
              <a:t>C.  </a:t>
            </a:r>
            <a:r>
              <a:rPr lang="zh-CN" altLang="en-US" sz="2000" b="1" dirty="0">
                <a:latin typeface="Times New Roman" panose="02020603050405020304" pitchFamily="18" charset="0"/>
              </a:rPr>
              <a:t>仅（</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4</a:t>
            </a:r>
            <a:r>
              <a:rPr lang="zh-CN" altLang="en-US" sz="2000" b="1" dirty="0">
                <a:latin typeface="Times New Roman" panose="02020603050405020304" pitchFamily="18" charset="0"/>
              </a:rPr>
              <a:t>）和（</a:t>
            </a:r>
            <a:r>
              <a:rPr lang="en-US" altLang="zh-CN" sz="2000" b="1" dirty="0">
                <a:latin typeface="Times New Roman" panose="02020603050405020304" pitchFamily="18" charset="0"/>
              </a:rPr>
              <a:t>6</a:t>
            </a:r>
            <a:r>
              <a:rPr lang="zh-CN" altLang="en-US" sz="2000" b="1" dirty="0">
                <a:latin typeface="Times New Roman" panose="02020603050405020304" pitchFamily="18" charset="0"/>
              </a:rPr>
              <a:t>）</a:t>
            </a:r>
            <a:endParaRPr lang="en-US" altLang="zh-CN" sz="2000" b="1" dirty="0">
              <a:latin typeface="Times New Roman" panose="02020603050405020304" pitchFamily="18" charset="0"/>
            </a:endParaRPr>
          </a:p>
          <a:p>
            <a:pPr>
              <a:lnSpc>
                <a:spcPct val="150000"/>
              </a:lnSpc>
            </a:pPr>
            <a:r>
              <a:rPr lang="en-US" altLang="zh-CN" sz="2000" b="1" dirty="0">
                <a:latin typeface="Times New Roman" panose="02020603050405020304" pitchFamily="18" charset="0"/>
              </a:rPr>
              <a:t>D.  </a:t>
            </a:r>
            <a:r>
              <a:rPr lang="zh-CN" altLang="en-US" sz="2000" b="1" dirty="0">
                <a:latin typeface="Times New Roman" panose="02020603050405020304" pitchFamily="18" charset="0"/>
              </a:rPr>
              <a:t>仅（</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5</a:t>
            </a:r>
            <a:r>
              <a:rPr lang="zh-CN" altLang="en-US" sz="2000" b="1" dirty="0">
                <a:latin typeface="Times New Roman" panose="02020603050405020304" pitchFamily="18" charset="0"/>
              </a:rPr>
              <a:t>）和（</a:t>
            </a:r>
            <a:r>
              <a:rPr lang="en-US" altLang="zh-CN" sz="2000" b="1" dirty="0">
                <a:latin typeface="Times New Roman" panose="02020603050405020304" pitchFamily="18" charset="0"/>
              </a:rPr>
              <a:t>6</a:t>
            </a:r>
            <a:r>
              <a:rPr lang="zh-CN" altLang="en-US" sz="2000" b="1"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6" name="文本框 5"/>
          <p:cNvSpPr txBox="1"/>
          <p:nvPr/>
        </p:nvSpPr>
        <p:spPr>
          <a:xfrm>
            <a:off x="191344" y="6237312"/>
            <a:ext cx="3600400" cy="369332"/>
          </a:xfrm>
          <a:prstGeom prst="rect">
            <a:avLst/>
          </a:prstGeom>
          <a:noFill/>
        </p:spPr>
        <p:txBody>
          <a:bodyPr wrap="square" rtlCol="0">
            <a:spAutoFit/>
          </a:bodyPr>
          <a:lstStyle/>
          <a:p>
            <a:r>
              <a:rPr lang="zh-CN" altLang="en-US" b="1" dirty="0">
                <a:solidFill>
                  <a:schemeClr val="bg1"/>
                </a:solidFill>
                <a:latin typeface="Times New Roman" panose="02020603050405020304" pitchFamily="18" charset="0"/>
                <a:ea typeface="+mj-ea"/>
              </a:rPr>
              <a:t>    答案  </a:t>
            </a:r>
            <a:r>
              <a:rPr lang="en-US" altLang="zh-CN" b="1" dirty="0">
                <a:solidFill>
                  <a:schemeClr val="bg1"/>
                </a:solidFill>
                <a:latin typeface="Times New Roman" panose="02020603050405020304" pitchFamily="18" charset="0"/>
                <a:ea typeface="+mj-ea"/>
              </a:rPr>
              <a:t>  </a:t>
            </a:r>
            <a:r>
              <a:rPr lang="zh-CN" altLang="en-US" b="1" dirty="0">
                <a:solidFill>
                  <a:schemeClr val="bg1"/>
                </a:solidFill>
                <a:latin typeface="Times New Roman" panose="02020603050405020304" pitchFamily="18" charset="0"/>
                <a:ea typeface="+mj-ea"/>
              </a:rPr>
              <a:t>解析  </a:t>
            </a:r>
            <a:r>
              <a:rPr lang="en-US" altLang="zh-CN" b="1" dirty="0">
                <a:solidFill>
                  <a:srgbClr val="0071C1"/>
                </a:solidFill>
                <a:latin typeface="Times New Roman" panose="02020603050405020304" pitchFamily="18" charset="0"/>
              </a:rPr>
              <a:t>|  </a:t>
            </a:r>
            <a:r>
              <a:rPr lang="en-US" altLang="zh-CN" b="1" dirty="0">
                <a:solidFill>
                  <a:schemeClr val="bg1"/>
                </a:solidFill>
                <a:latin typeface="Times New Roman" panose="02020603050405020304" pitchFamily="18" charset="0"/>
              </a:rPr>
              <a:t> </a:t>
            </a:r>
            <a:r>
              <a:rPr lang="zh-CN" altLang="en-US" b="1" dirty="0">
                <a:solidFill>
                  <a:schemeClr val="bg1"/>
                </a:solidFill>
                <a:latin typeface="Times New Roman" panose="02020603050405020304" pitchFamily="18" charset="0"/>
              </a:rPr>
              <a:t>下一题</a:t>
            </a:r>
            <a:r>
              <a:rPr lang="zh-CN" altLang="en-US" b="1" dirty="0">
                <a:solidFill>
                  <a:schemeClr val="bg1"/>
                </a:solidFill>
                <a:latin typeface="Times New Roman" panose="02020603050405020304" pitchFamily="18" charset="0"/>
                <a:ea typeface="+mj-ea"/>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sp>
        <p:nvSpPr>
          <p:cNvPr id="8" name="矩形 7">
            <a:hlinkClick r:id="rId4" action="ppaction://hlinksldjump"/>
          </p:cNvPr>
          <p:cNvSpPr/>
          <p:nvPr/>
        </p:nvSpPr>
        <p:spPr>
          <a:xfrm>
            <a:off x="1829651" y="6269250"/>
            <a:ext cx="881973"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下一题</a:t>
            </a:r>
            <a:endParaRPr lang="zh-CN" altLang="en-US" dirty="0">
              <a:latin typeface="Times New Roman" panose="02020603050405020304" pitchFamily="18" charset="0"/>
            </a:endParaRPr>
          </a:p>
        </p:txBody>
      </p:sp>
      <p:sp>
        <p:nvSpPr>
          <p:cNvPr id="9" name="矩形 8"/>
          <p:cNvSpPr/>
          <p:nvPr/>
        </p:nvSpPr>
        <p:spPr>
          <a:xfrm>
            <a:off x="1055440" y="6269250"/>
            <a:ext cx="649537"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解析</a:t>
            </a:r>
            <a:endParaRPr lang="zh-CN" altLang="en-US" dirty="0">
              <a:latin typeface="Times New Roman" panose="02020603050405020304" pitchFamily="18" charset="0"/>
            </a:endParaRPr>
          </a:p>
        </p:txBody>
      </p:sp>
      <p:sp>
        <p:nvSpPr>
          <p:cNvPr id="11" name="矩形 10"/>
          <p:cNvSpPr/>
          <p:nvPr/>
        </p:nvSpPr>
        <p:spPr>
          <a:xfrm>
            <a:off x="4547828" y="2304577"/>
            <a:ext cx="432048" cy="400110"/>
          </a:xfrm>
          <a:prstGeom prst="rect">
            <a:avLst/>
          </a:prstGeom>
        </p:spPr>
        <p:txBody>
          <a:bodyPr wrap="square">
            <a:spAutoFit/>
          </a:bodyPr>
          <a:lstStyle/>
          <a:p>
            <a:r>
              <a:rPr lang="en-US" altLang="zh-CN" sz="2000" b="1" dirty="0">
                <a:solidFill>
                  <a:srgbClr val="FF0000"/>
                </a:solidFill>
                <a:latin typeface="Times New Roman" panose="02020603050405020304" pitchFamily="18" charset="0"/>
              </a:rPr>
              <a:t>B</a:t>
            </a:r>
            <a:endParaRPr lang="zh-CN" altLang="en-US" sz="2000" b="1" dirty="0">
              <a:solidFill>
                <a:srgbClr val="FF0000"/>
              </a:solidFill>
              <a:latin typeface="Times New Roman" panose="02020603050405020304" pitchFamily="18" charset="0"/>
            </a:endParaRPr>
          </a:p>
        </p:txBody>
      </p:sp>
      <p:sp>
        <p:nvSpPr>
          <p:cNvPr id="12" name="矩形 11"/>
          <p:cNvSpPr/>
          <p:nvPr/>
        </p:nvSpPr>
        <p:spPr>
          <a:xfrm>
            <a:off x="1189314" y="4785697"/>
            <a:ext cx="10133926" cy="707886"/>
          </a:xfrm>
          <a:prstGeom prst="rect">
            <a:avLst/>
          </a:prstGeom>
          <a:solidFill>
            <a:schemeClr val="bg2">
              <a:lumMod val="20000"/>
              <a:lumOff val="80000"/>
            </a:schemeClr>
          </a:solidFill>
        </p:spPr>
        <p:txBody>
          <a:bodyPr wrap="square">
            <a:spAutoFit/>
          </a:bodyPr>
          <a:lstStyle/>
          <a:p>
            <a:r>
              <a:rPr lang="en-US" altLang="zh-CN" sz="2000" b="1" dirty="0">
                <a:solidFill>
                  <a:srgbClr val="333333"/>
                </a:solidFill>
                <a:latin typeface="Times New Roman" panose="02020603050405020304" pitchFamily="18" charset="0"/>
                <a:ea typeface="+mj-ea"/>
              </a:rPr>
              <a:t>【</a:t>
            </a:r>
            <a:r>
              <a:rPr lang="zh-CN" altLang="en-US" sz="2000" b="1" dirty="0">
                <a:solidFill>
                  <a:srgbClr val="0071C1"/>
                </a:solidFill>
                <a:latin typeface="Times New Roman" panose="02020603050405020304" pitchFamily="18" charset="0"/>
                <a:ea typeface="+mj-ea"/>
              </a:rPr>
              <a:t>解析</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前四项属于数据库应用系统的实施阶段</a:t>
            </a:r>
            <a:r>
              <a:rPr lang="en-US" altLang="zh-CN" sz="2000" b="1" dirty="0">
                <a:solidFill>
                  <a:srgbClr val="333333"/>
                </a:solidFill>
                <a:latin typeface="Times New Roman" panose="02020603050405020304" pitchFamily="18" charset="0"/>
                <a:ea typeface="+mj-ea"/>
              </a:rPr>
              <a:t>, </a:t>
            </a:r>
            <a:r>
              <a:rPr lang="zh-CN" altLang="en-US" sz="2000" b="1" dirty="0">
                <a:solidFill>
                  <a:srgbClr val="333333"/>
                </a:solidFill>
                <a:latin typeface="Times New Roman" panose="02020603050405020304" pitchFamily="18" charset="0"/>
                <a:ea typeface="+mj-ea"/>
              </a:rPr>
              <a:t>（</a:t>
            </a:r>
            <a:r>
              <a:rPr lang="en-US" altLang="zh-CN" sz="2000" b="1" dirty="0">
                <a:solidFill>
                  <a:srgbClr val="333333"/>
                </a:solidFill>
                <a:latin typeface="Times New Roman" panose="02020603050405020304" pitchFamily="18" charset="0"/>
                <a:ea typeface="+mj-ea"/>
              </a:rPr>
              <a:t>5</a:t>
            </a:r>
            <a:r>
              <a:rPr lang="zh-CN" altLang="en-US" sz="2000" b="1" dirty="0">
                <a:solidFill>
                  <a:srgbClr val="333333"/>
                </a:solidFill>
                <a:latin typeface="Times New Roman" panose="02020603050405020304" pitchFamily="18" charset="0"/>
                <a:ea typeface="+mj-ea"/>
              </a:rPr>
              <a:t>）项数据车的重组和重构属于数据库的维护阶段。（</a:t>
            </a:r>
            <a:r>
              <a:rPr lang="en-US" altLang="zh-CN" sz="2000" b="1" dirty="0">
                <a:solidFill>
                  <a:srgbClr val="333333"/>
                </a:solidFill>
                <a:latin typeface="Times New Roman" panose="02020603050405020304" pitchFamily="18" charset="0"/>
                <a:ea typeface="+mj-ea"/>
              </a:rPr>
              <a:t>6</a:t>
            </a:r>
            <a:r>
              <a:rPr lang="zh-CN" altLang="en-US" sz="2000" b="1" dirty="0">
                <a:solidFill>
                  <a:srgbClr val="333333"/>
                </a:solidFill>
                <a:latin typeface="Times New Roman" panose="02020603050405020304" pitchFamily="18" charset="0"/>
                <a:ea typeface="+mj-ea"/>
              </a:rPr>
              <a:t>）项属于测试阶段。 。因此答案选择</a:t>
            </a:r>
            <a:r>
              <a:rPr lang="en-US" altLang="zh-CN" sz="2000" b="1" dirty="0">
                <a:solidFill>
                  <a:srgbClr val="FF0000"/>
                </a:solidFill>
                <a:latin typeface="Times New Roman" panose="02020603050405020304" pitchFamily="18" charset="0"/>
                <a:ea typeface="+mj-ea"/>
              </a:rPr>
              <a:t>B</a:t>
            </a:r>
            <a:r>
              <a:rPr lang="zh-CN" altLang="en-US" sz="2000" b="1" dirty="0">
                <a:latin typeface="Times New Roman" panose="02020603050405020304" pitchFamily="18" charset="0"/>
                <a:ea typeface="+mj-ea"/>
              </a:rPr>
              <a:t>。</a:t>
            </a:r>
            <a:endParaRPr lang="en-US" altLang="zh-CN" sz="2000" b="1" dirty="0">
              <a:latin typeface="Times New Roman" panose="02020603050405020304" pitchFamily="18" charset="0"/>
              <a:ea typeface="+mj-ea"/>
            </a:endParaRPr>
          </a:p>
        </p:txBody>
      </p:sp>
    </p:spTree>
    <p:extLst>
      <p:ext uri="{BB962C8B-B14F-4D97-AF65-F5344CB8AC3E}">
        <p14:creationId xmlns:p14="http://schemas.microsoft.com/office/powerpoint/2010/main" val="2720809574"/>
      </p:ext>
    </p:extLst>
  </p:cSld>
  <p:clrMapOvr>
    <a:masterClrMapping/>
  </p:clrMapOvr>
  <p:transition spd="slow" advTm="1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2" presetClass="entr" presetSubtype="8" fill="hold" grpId="0" nodeType="withEffect">
                                  <p:stCondLst>
                                    <p:cond delay="12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600"/>
                                        <p:tgtEl>
                                          <p:spTgt spid="9"/>
                                        </p:tgtEl>
                                      </p:cBhvr>
                                    </p:animEffect>
                                  </p:childTnLst>
                                </p:cTn>
                              </p:par>
                              <p:par>
                                <p:cTn id="17" presetID="10" presetClass="entr" presetSubtype="0" fill="hold" grpId="0" nodeType="withEffect">
                                  <p:stCondLst>
                                    <p:cond delay="16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100"/>
                            </p:stCondLst>
                            <p:childTnLst>
                              <p:par>
                                <p:cTn id="21" presetID="42" presetClass="entr" presetSubtype="0" fill="hold" grpId="0" nodeType="afterEffect">
                                  <p:stCondLst>
                                    <p:cond delay="79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47" presetClass="entr" presetSubtype="0" fill="hold" grpId="0" nodeType="clickEffect">
                                  <p:stCondLst>
                                    <p:cond delay="4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9"/>
                  </p:tgtEl>
                </p:cond>
              </p:nextCondLst>
            </p:seq>
          </p:childTnLst>
        </p:cTn>
      </p:par>
    </p:tnLst>
    <p:bldLst>
      <p:bldP spid="2" grpId="0"/>
      <p:bldP spid="4" grpId="0"/>
      <p:bldP spid="6" grpId="0"/>
      <p:bldP spid="8" grpId="0"/>
      <p:bldP spid="9" grpId="0"/>
      <p:bldP spid="11"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9876" y="260648"/>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en-US" altLang="zh-CN" sz="3200" b="1" dirty="0">
                <a:latin typeface="Times New Roman" panose="02020603050405020304" pitchFamily="18" charset="0"/>
              </a:rPr>
              <a:t> </a:t>
            </a:r>
            <a:r>
              <a:rPr lang="zh-CN" altLang="en-US" sz="3200" dirty="0">
                <a:solidFill>
                  <a:schemeClr val="bg1"/>
                </a:solidFill>
                <a:latin typeface="Times New Roman" panose="02020603050405020304" pitchFamily="18" charset="0"/>
                <a:ea typeface="华文行楷" panose="02010800040101010101" pitchFamily="2" charset="-122"/>
              </a:rPr>
              <a:t>知识点检测</a:t>
            </a:r>
          </a:p>
        </p:txBody>
      </p:sp>
      <p:sp>
        <p:nvSpPr>
          <p:cNvPr id="3" name="文本框 2"/>
          <p:cNvSpPr txBox="1"/>
          <p:nvPr/>
        </p:nvSpPr>
        <p:spPr>
          <a:xfrm>
            <a:off x="1002633" y="836712"/>
            <a:ext cx="9989911" cy="2342244"/>
          </a:xfrm>
          <a:prstGeom prst="rect">
            <a:avLst/>
          </a:prstGeom>
          <a:noFill/>
        </p:spPr>
        <p:txBody>
          <a:bodyPr wrap="square" rtlCol="0">
            <a:spAutoFit/>
          </a:bodyPr>
          <a:lstStyle/>
          <a:p>
            <a:pPr>
              <a:lnSpc>
                <a:spcPct val="150000"/>
              </a:lnSpc>
            </a:pPr>
            <a:r>
              <a:rPr lang="en-US" altLang="zh-CN" sz="2000" b="1" dirty="0">
                <a:latin typeface="Times New Roman" panose="02020603050405020304" pitchFamily="18" charset="0"/>
              </a:rPr>
              <a:t>2.__________</a:t>
            </a:r>
            <a:r>
              <a:rPr lang="zh-CN" altLang="en-US" sz="2000" b="1" dirty="0">
                <a:latin typeface="Times New Roman" panose="02020603050405020304" pitchFamily="18" charset="0"/>
              </a:rPr>
              <a:t>负责三级模式结构的定义和修改，负责数据库系统的日常运行维护。</a:t>
            </a:r>
          </a:p>
          <a:p>
            <a:pPr>
              <a:lnSpc>
                <a:spcPct val="150000"/>
              </a:lnSpc>
            </a:pPr>
            <a:r>
              <a:rPr lang="en-US" altLang="zh-CN" sz="2000" b="1" dirty="0">
                <a:latin typeface="Times New Roman" panose="02020603050405020304" pitchFamily="18" charset="0"/>
              </a:rPr>
              <a:t>A</a:t>
            </a:r>
            <a:r>
              <a:rPr lang="zh-CN" altLang="en-US" sz="2000" b="1" dirty="0">
                <a:latin typeface="Times New Roman" panose="02020603050405020304" pitchFamily="18" charset="0"/>
              </a:rPr>
              <a:t>．专业用户</a:t>
            </a:r>
          </a:p>
          <a:p>
            <a:pPr>
              <a:lnSpc>
                <a:spcPct val="150000"/>
              </a:lnSpc>
            </a:pPr>
            <a:r>
              <a:rPr lang="en-US" altLang="zh-CN" sz="2000" b="1" dirty="0">
                <a:latin typeface="Times New Roman" panose="02020603050405020304" pitchFamily="18" charset="0"/>
              </a:rPr>
              <a:t>B</a:t>
            </a:r>
            <a:r>
              <a:rPr lang="zh-CN" altLang="en-US" sz="2000" b="1" dirty="0">
                <a:latin typeface="Times New Roman" panose="02020603050405020304" pitchFamily="18" charset="0"/>
              </a:rPr>
              <a:t>．程序员</a:t>
            </a:r>
          </a:p>
          <a:p>
            <a:pPr>
              <a:lnSpc>
                <a:spcPct val="150000"/>
              </a:lnSpc>
            </a:pPr>
            <a:r>
              <a:rPr lang="en-US" altLang="zh-CN" sz="2000" b="1" dirty="0">
                <a:latin typeface="Times New Roman" panose="02020603050405020304" pitchFamily="18" charset="0"/>
              </a:rPr>
              <a:t>C</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DBA</a:t>
            </a:r>
          </a:p>
          <a:p>
            <a:pPr>
              <a:lnSpc>
                <a:spcPct val="150000"/>
              </a:lnSpc>
            </a:pPr>
            <a:r>
              <a:rPr lang="en-US" altLang="zh-CN" sz="2000" b="1" dirty="0">
                <a:latin typeface="Times New Roman" panose="02020603050405020304" pitchFamily="18" charset="0"/>
              </a:rPr>
              <a:t>D</a:t>
            </a:r>
            <a:r>
              <a:rPr lang="zh-CN" altLang="en-US" sz="2000" b="1" dirty="0">
                <a:latin typeface="Times New Roman" panose="02020603050405020304" pitchFamily="18" charset="0"/>
              </a:rPr>
              <a:t>．普通用户</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sp>
        <p:nvSpPr>
          <p:cNvPr id="8" name="矩形 7"/>
          <p:cNvSpPr/>
          <p:nvPr/>
        </p:nvSpPr>
        <p:spPr>
          <a:xfrm>
            <a:off x="1199456" y="6269250"/>
            <a:ext cx="649537"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解析</a:t>
            </a:r>
            <a:endParaRPr lang="zh-CN" altLang="en-US" dirty="0">
              <a:latin typeface="Times New Roman" panose="02020603050405020304" pitchFamily="18" charset="0"/>
            </a:endParaRPr>
          </a:p>
        </p:txBody>
      </p:sp>
      <p:sp>
        <p:nvSpPr>
          <p:cNvPr id="10" name="矩形 9"/>
          <p:cNvSpPr/>
          <p:nvPr/>
        </p:nvSpPr>
        <p:spPr>
          <a:xfrm>
            <a:off x="1775520" y="959604"/>
            <a:ext cx="432048" cy="400110"/>
          </a:xfrm>
          <a:prstGeom prst="rect">
            <a:avLst/>
          </a:prstGeom>
        </p:spPr>
        <p:txBody>
          <a:bodyPr wrap="square">
            <a:spAutoFit/>
          </a:bodyPr>
          <a:lstStyle/>
          <a:p>
            <a:r>
              <a:rPr lang="en-US" altLang="zh-CN" sz="2000" b="1" dirty="0">
                <a:solidFill>
                  <a:srgbClr val="FF0000"/>
                </a:solidFill>
                <a:latin typeface="Times New Roman" panose="02020603050405020304" pitchFamily="18" charset="0"/>
              </a:rPr>
              <a:t>C</a:t>
            </a:r>
            <a:endParaRPr lang="zh-CN" altLang="en-US" sz="2000" dirty="0">
              <a:latin typeface="Times New Roman" panose="02020603050405020304" pitchFamily="18" charset="0"/>
            </a:endParaRPr>
          </a:p>
        </p:txBody>
      </p:sp>
      <p:sp>
        <p:nvSpPr>
          <p:cNvPr id="11" name="矩形 10"/>
          <p:cNvSpPr/>
          <p:nvPr/>
        </p:nvSpPr>
        <p:spPr>
          <a:xfrm>
            <a:off x="1416000" y="3536722"/>
            <a:ext cx="9360000" cy="1323439"/>
          </a:xfrm>
          <a:prstGeom prst="rect">
            <a:avLst/>
          </a:prstGeom>
          <a:solidFill>
            <a:schemeClr val="bg2">
              <a:lumMod val="20000"/>
              <a:lumOff val="80000"/>
            </a:schemeClr>
          </a:solidFill>
        </p:spPr>
        <p:txBody>
          <a:bodyPr wrap="square">
            <a:spAutoFit/>
          </a:bodyPr>
          <a:lstStyle/>
          <a:p>
            <a:r>
              <a:rPr lang="en-US" altLang="zh-CN" sz="2000" b="1" dirty="0">
                <a:solidFill>
                  <a:srgbClr val="333333"/>
                </a:solidFill>
                <a:latin typeface="Times New Roman" panose="02020603050405020304" pitchFamily="18" charset="0"/>
                <a:ea typeface="+mj-ea"/>
              </a:rPr>
              <a:t>【</a:t>
            </a:r>
            <a:r>
              <a:rPr lang="zh-CN" altLang="en-US" sz="2000" b="1" dirty="0">
                <a:solidFill>
                  <a:srgbClr val="0071C1"/>
                </a:solidFill>
                <a:latin typeface="Times New Roman" panose="02020603050405020304" pitchFamily="18" charset="0"/>
                <a:ea typeface="+mj-ea"/>
              </a:rPr>
              <a:t>解析</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数据库管理员</a:t>
            </a:r>
            <a:r>
              <a:rPr lang="en-US" altLang="zh-CN" sz="2000" b="1" dirty="0">
                <a:solidFill>
                  <a:srgbClr val="333333"/>
                </a:solidFill>
                <a:latin typeface="Times New Roman" panose="02020603050405020304" pitchFamily="18" charset="0"/>
                <a:ea typeface="+mj-ea"/>
              </a:rPr>
              <a:t>(DBA)</a:t>
            </a:r>
            <a:r>
              <a:rPr lang="zh-CN" altLang="en-US" sz="2000" b="1" dirty="0">
                <a:solidFill>
                  <a:srgbClr val="333333"/>
                </a:solidFill>
                <a:latin typeface="Times New Roman" panose="02020603050405020304" pitchFamily="18" charset="0"/>
                <a:ea typeface="+mj-ea"/>
              </a:rPr>
              <a:t>，负责三级模式结构的定义和修改，负责数据库系统的日常运行维护。所以本题的答案应该为</a:t>
            </a:r>
            <a:r>
              <a:rPr lang="en-US" altLang="zh-CN" sz="2000" b="1" dirty="0">
                <a:solidFill>
                  <a:srgbClr val="FF0000"/>
                </a:solidFill>
                <a:latin typeface="Times New Roman" panose="02020603050405020304" pitchFamily="18" charset="0"/>
                <a:ea typeface="+mj-ea"/>
              </a:rPr>
              <a:t>C</a:t>
            </a:r>
            <a:r>
              <a:rPr lang="zh-CN" altLang="en-US" sz="2000" b="1" dirty="0">
                <a:solidFill>
                  <a:srgbClr val="333333"/>
                </a:solidFill>
                <a:latin typeface="Times New Roman" panose="02020603050405020304" pitchFamily="18" charset="0"/>
                <a:ea typeface="+mj-ea"/>
              </a:rPr>
              <a:t>。 而专业用户使用专用的数据库查询语言访问数据库数据。程序员用宿主语言和</a:t>
            </a:r>
            <a:r>
              <a:rPr lang="en-US" altLang="zh-CN" sz="2000" b="1" dirty="0">
                <a:solidFill>
                  <a:srgbClr val="333333"/>
                </a:solidFill>
                <a:latin typeface="Times New Roman" panose="02020603050405020304" pitchFamily="18" charset="0"/>
                <a:ea typeface="+mj-ea"/>
              </a:rPr>
              <a:t>DML</a:t>
            </a:r>
            <a:r>
              <a:rPr lang="zh-CN" altLang="en-US" sz="2000" b="1" dirty="0">
                <a:solidFill>
                  <a:srgbClr val="333333"/>
                </a:solidFill>
                <a:latin typeface="Times New Roman" panose="02020603050405020304" pitchFamily="18" charset="0"/>
                <a:ea typeface="+mj-ea"/>
              </a:rPr>
              <a:t>语言编写应用程序。普通用户通过数据库应用程序访问数据库。</a:t>
            </a:r>
            <a:endParaRPr lang="en-US" altLang="zh-CN" sz="2000" b="1" dirty="0">
              <a:latin typeface="Times New Roman" panose="02020603050405020304" pitchFamily="18" charset="0"/>
              <a:ea typeface="+mj-ea"/>
            </a:endParaRPr>
          </a:p>
        </p:txBody>
      </p:sp>
    </p:spTree>
    <p:extLst>
      <p:ext uri="{BB962C8B-B14F-4D97-AF65-F5344CB8AC3E}">
        <p14:creationId xmlns:p14="http://schemas.microsoft.com/office/powerpoint/2010/main" val="265250182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entr" presetSubtype="0" fill="hold" grpId="0" nodeType="withEffect">
                                  <p:stCondLst>
                                    <p:cond delay="10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47" presetClass="entr" presetSubtype="0" fill="hold" grpId="0" nodeType="clickEffect">
                                  <p:stCondLst>
                                    <p:cond delay="5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8"/>
                  </p:tgtEl>
                </p:cond>
              </p:nextCondLst>
            </p:seq>
          </p:childTnLst>
        </p:cTn>
      </p:par>
    </p:tnLst>
    <p:bldLst>
      <p:bldP spid="3" grpId="0"/>
      <p:bldP spid="8" grpId="0"/>
      <p:bldP spid="10"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375180A-9AB0-422C-82C3-1ACB04171484}"/>
              </a:ext>
            </a:extLst>
          </p:cNvPr>
          <p:cNvSpPr txBox="1"/>
          <p:nvPr/>
        </p:nvSpPr>
        <p:spPr>
          <a:xfrm>
            <a:off x="4977745" y="3075057"/>
            <a:ext cx="2236510" cy="707886"/>
          </a:xfrm>
          <a:prstGeom prst="rect">
            <a:avLst/>
          </a:prstGeom>
          <a:noFill/>
        </p:spPr>
        <p:txBody>
          <a:bodyPr wrap="none" rtlCol="0">
            <a:spAutoFit/>
          </a:bodyPr>
          <a:lstStyle/>
          <a:p>
            <a:r>
              <a:rPr lang="zh-CN" altLang="en-US" sz="4000" b="1" dirty="0">
                <a:solidFill>
                  <a:schemeClr val="bg1"/>
                </a:solidFill>
                <a:latin typeface="Times New Roman" panose="02020603050405020304" pitchFamily="18" charset="0"/>
                <a:ea typeface="华文中宋" panose="02010600040101010101" pitchFamily="2" charset="-122"/>
              </a:rPr>
              <a:t>谢谢观赏</a:t>
            </a:r>
          </a:p>
        </p:txBody>
      </p:sp>
    </p:spTree>
    <p:extLst>
      <p:ext uri="{BB962C8B-B14F-4D97-AF65-F5344CB8AC3E}">
        <p14:creationId xmlns:p14="http://schemas.microsoft.com/office/powerpoint/2010/main" val="1704475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99D8EAD5-11E6-46B6-8B25-E2C28D652F37}"/>
              </a:ext>
            </a:extLst>
          </p:cNvPr>
          <p:cNvSpPr/>
          <p:nvPr/>
        </p:nvSpPr>
        <p:spPr>
          <a:xfrm>
            <a:off x="3732304" y="3445972"/>
            <a:ext cx="900000" cy="91440"/>
          </a:xfrm>
          <a:custGeom>
            <a:avLst/>
            <a:gdLst>
              <a:gd name="connsiteX0" fmla="*/ 0 w 271118"/>
              <a:gd name="connsiteY0" fmla="*/ 45720 h 91440"/>
              <a:gd name="connsiteX1" fmla="*/ 271118 w 271118"/>
              <a:gd name="connsiteY1" fmla="*/ 45720 h 91440"/>
            </a:gdLst>
            <a:ahLst/>
            <a:cxnLst>
              <a:cxn ang="0">
                <a:pos x="connsiteX0" y="connsiteY0"/>
              </a:cxn>
              <a:cxn ang="0">
                <a:pos x="connsiteX1" y="connsiteY1"/>
              </a:cxn>
            </a:cxnLst>
            <a:rect l="l" t="t" r="r" b="b"/>
            <a:pathLst>
              <a:path w="271118" h="91440">
                <a:moveTo>
                  <a:pt x="0" y="45720"/>
                </a:moveTo>
                <a:lnTo>
                  <a:pt x="271118" y="4572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41481" tIns="38942" rIns="141482" bIns="38943"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11" name="任意多边形: 形状 10">
            <a:extLst>
              <a:ext uri="{FF2B5EF4-FFF2-40B4-BE49-F238E27FC236}">
                <a16:creationId xmlns:a16="http://schemas.microsoft.com/office/drawing/2014/main" id="{9C71B116-46FD-41C2-98F5-9F83B29F9F6D}"/>
              </a:ext>
            </a:extLst>
          </p:cNvPr>
          <p:cNvSpPr/>
          <p:nvPr/>
        </p:nvSpPr>
        <p:spPr>
          <a:xfrm>
            <a:off x="3729925" y="3494451"/>
            <a:ext cx="900000" cy="1365477"/>
          </a:xfrm>
          <a:custGeom>
            <a:avLst/>
            <a:gdLst>
              <a:gd name="connsiteX0" fmla="*/ 0 w 271118"/>
              <a:gd name="connsiteY0" fmla="*/ 0 h 1121469"/>
              <a:gd name="connsiteX1" fmla="*/ 135559 w 271118"/>
              <a:gd name="connsiteY1" fmla="*/ 0 h 1121469"/>
              <a:gd name="connsiteX2" fmla="*/ 135559 w 271118"/>
              <a:gd name="connsiteY2" fmla="*/ 1121469 h 1121469"/>
              <a:gd name="connsiteX3" fmla="*/ 271118 w 271118"/>
              <a:gd name="connsiteY3" fmla="*/ 1121469 h 1121469"/>
            </a:gdLst>
            <a:ahLst/>
            <a:cxnLst>
              <a:cxn ang="0">
                <a:pos x="connsiteX0" y="connsiteY0"/>
              </a:cxn>
              <a:cxn ang="0">
                <a:pos x="connsiteX1" y="connsiteY1"/>
              </a:cxn>
              <a:cxn ang="0">
                <a:pos x="connsiteX2" y="connsiteY2"/>
              </a:cxn>
              <a:cxn ang="0">
                <a:pos x="connsiteX3" y="connsiteY3"/>
              </a:cxn>
            </a:cxnLst>
            <a:rect l="l" t="t" r="r" b="b"/>
            <a:pathLst>
              <a:path w="271118" h="1121469">
                <a:moveTo>
                  <a:pt x="0" y="0"/>
                </a:moveTo>
                <a:lnTo>
                  <a:pt x="135559" y="0"/>
                </a:lnTo>
                <a:lnTo>
                  <a:pt x="135559" y="1121469"/>
                </a:lnTo>
                <a:lnTo>
                  <a:pt x="271118" y="1121469"/>
                </a:lnTo>
              </a:path>
            </a:pathLst>
          </a:custGeom>
          <a:noFill/>
          <a:ln w="28575">
            <a:solidFill>
              <a:srgbClr val="00B05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9415" tIns="531890" rIns="119415" bIns="531891" numCol="1" spcCol="1270" anchor="ctr" anchorCtr="0">
            <a:noAutofit/>
          </a:bodyPr>
          <a:lstStyle/>
          <a:p>
            <a:pPr marL="0" lvl="0" indent="0" algn="ctr" defTabSz="889000">
              <a:lnSpc>
                <a:spcPct val="90000"/>
              </a:lnSpc>
              <a:spcBef>
                <a:spcPct val="0"/>
              </a:spcBef>
              <a:spcAft>
                <a:spcPct val="35000"/>
              </a:spcAft>
              <a:buNone/>
            </a:pPr>
            <a:endParaRPr lang="zh-CN" altLang="en-US" sz="2000" b="1" kern="1200">
              <a:solidFill>
                <a:srgbClr val="FF0000"/>
              </a:solidFill>
            </a:endParaRPr>
          </a:p>
        </p:txBody>
      </p:sp>
      <p:sp>
        <p:nvSpPr>
          <p:cNvPr id="14" name="任意多边形: 形状 13">
            <a:extLst>
              <a:ext uri="{FF2B5EF4-FFF2-40B4-BE49-F238E27FC236}">
                <a16:creationId xmlns:a16="http://schemas.microsoft.com/office/drawing/2014/main" id="{3C396F0F-97C3-404B-84AA-BE1EDBE33E23}"/>
              </a:ext>
            </a:extLst>
          </p:cNvPr>
          <p:cNvSpPr/>
          <p:nvPr/>
        </p:nvSpPr>
        <p:spPr>
          <a:xfrm>
            <a:off x="3729925" y="2128971"/>
            <a:ext cx="900000" cy="1359962"/>
          </a:xfrm>
          <a:custGeom>
            <a:avLst/>
            <a:gdLst>
              <a:gd name="connsiteX0" fmla="*/ 0 w 271118"/>
              <a:gd name="connsiteY0" fmla="*/ 1121469 h 1121469"/>
              <a:gd name="connsiteX1" fmla="*/ 135559 w 271118"/>
              <a:gd name="connsiteY1" fmla="*/ 1121469 h 1121469"/>
              <a:gd name="connsiteX2" fmla="*/ 135559 w 271118"/>
              <a:gd name="connsiteY2" fmla="*/ 0 h 1121469"/>
              <a:gd name="connsiteX3" fmla="*/ 271118 w 271118"/>
              <a:gd name="connsiteY3" fmla="*/ 0 h 1121469"/>
            </a:gdLst>
            <a:ahLst/>
            <a:cxnLst>
              <a:cxn ang="0">
                <a:pos x="connsiteX0" y="connsiteY0"/>
              </a:cxn>
              <a:cxn ang="0">
                <a:pos x="connsiteX1" y="connsiteY1"/>
              </a:cxn>
              <a:cxn ang="0">
                <a:pos x="connsiteX2" y="connsiteY2"/>
              </a:cxn>
              <a:cxn ang="0">
                <a:pos x="connsiteX3" y="connsiteY3"/>
              </a:cxn>
            </a:cxnLst>
            <a:rect l="l" t="t" r="r" b="b"/>
            <a:pathLst>
              <a:path w="271118" h="1121469">
                <a:moveTo>
                  <a:pt x="0" y="1121469"/>
                </a:moveTo>
                <a:lnTo>
                  <a:pt x="135559" y="1121469"/>
                </a:lnTo>
                <a:lnTo>
                  <a:pt x="135559" y="0"/>
                </a:lnTo>
                <a:lnTo>
                  <a:pt x="271118" y="0"/>
                </a:lnTo>
              </a:path>
            </a:pathLst>
          </a:custGeom>
          <a:noFill/>
          <a:ln w="28575">
            <a:solidFill>
              <a:srgbClr val="00B05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9415" tIns="531891" rIns="119415" bIns="531890" numCol="1" spcCol="1270" anchor="ctr" anchorCtr="0">
            <a:noAutofit/>
          </a:bodyPr>
          <a:lstStyle/>
          <a:p>
            <a:pPr marL="0" lvl="0" indent="0" algn="ctr" defTabSz="889000">
              <a:lnSpc>
                <a:spcPct val="90000"/>
              </a:lnSpc>
              <a:spcBef>
                <a:spcPct val="0"/>
              </a:spcBef>
              <a:spcAft>
                <a:spcPct val="35000"/>
              </a:spcAft>
              <a:buNone/>
            </a:pPr>
            <a:endParaRPr lang="zh-CN" altLang="en-US" sz="2000" b="1" kern="1200">
              <a:solidFill>
                <a:srgbClr val="FF0000"/>
              </a:solidFill>
            </a:endParaRPr>
          </a:p>
        </p:txBody>
      </p:sp>
      <p:sp>
        <p:nvSpPr>
          <p:cNvPr id="16" name="任意多边形: 形状 15">
            <a:extLst>
              <a:ext uri="{FF2B5EF4-FFF2-40B4-BE49-F238E27FC236}">
                <a16:creationId xmlns:a16="http://schemas.microsoft.com/office/drawing/2014/main" id="{F3EBFE17-2A04-4BDF-ADFC-62A42EE23AE6}"/>
              </a:ext>
            </a:extLst>
          </p:cNvPr>
          <p:cNvSpPr/>
          <p:nvPr/>
        </p:nvSpPr>
        <p:spPr>
          <a:xfrm>
            <a:off x="4649815" y="1840971"/>
            <a:ext cx="4176465" cy="576000"/>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rgbClr val="0071C1"/>
                </a:solidFill>
                <a:latin typeface="Times New Roman" panose="02020603050405020304" pitchFamily="18" charset="0"/>
                <a:cs typeface="Times New Roman" panose="02020603050405020304" pitchFamily="18" charset="0"/>
              </a:rPr>
              <a:t>数据的载入和应用程序的调试</a:t>
            </a:r>
            <a:endParaRPr lang="zh-CN" altLang="en-US" sz="2000" b="1" kern="1200" dirty="0">
              <a:solidFill>
                <a:srgbClr val="0071C1"/>
              </a:solidFill>
              <a:latin typeface="Times New Roman" panose="02020603050405020304" pitchFamily="18" charset="0"/>
              <a:cs typeface="Times New Roman" panose="02020603050405020304" pitchFamily="18" charset="0"/>
            </a:endParaRPr>
          </a:p>
        </p:txBody>
      </p:sp>
      <p:sp>
        <p:nvSpPr>
          <p:cNvPr id="17" name="任意多边形: 形状 16">
            <a:extLst>
              <a:ext uri="{FF2B5EF4-FFF2-40B4-BE49-F238E27FC236}">
                <a16:creationId xmlns:a16="http://schemas.microsoft.com/office/drawing/2014/main" id="{10FBF008-6E3E-4D1B-91E9-0C5BA4CBBC04}"/>
              </a:ext>
            </a:extLst>
          </p:cNvPr>
          <p:cNvSpPr/>
          <p:nvPr/>
        </p:nvSpPr>
        <p:spPr>
          <a:xfrm>
            <a:off x="4649815" y="3203692"/>
            <a:ext cx="4176465" cy="576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chemeClr val="tx1"/>
                </a:solidFill>
                <a:latin typeface="Times New Roman" panose="02020603050405020304" pitchFamily="18" charset="0"/>
              </a:rPr>
              <a:t>数据库的试运行</a:t>
            </a:r>
            <a:endParaRPr lang="zh-CN" altLang="en-US" sz="2000" b="1" kern="1200" dirty="0">
              <a:solidFill>
                <a:schemeClr val="tx1"/>
              </a:solidFill>
              <a:latin typeface="Times New Roman" panose="02020603050405020304" pitchFamily="18" charset="0"/>
            </a:endParaRPr>
          </a:p>
        </p:txBody>
      </p:sp>
      <p:sp>
        <p:nvSpPr>
          <p:cNvPr id="18" name="任意多边形: 形状 17">
            <a:extLst>
              <a:ext uri="{FF2B5EF4-FFF2-40B4-BE49-F238E27FC236}">
                <a16:creationId xmlns:a16="http://schemas.microsoft.com/office/drawing/2014/main" id="{4F2B87D4-D960-4F9C-8C0D-46581EA3EFA3}"/>
              </a:ext>
            </a:extLst>
          </p:cNvPr>
          <p:cNvSpPr/>
          <p:nvPr/>
        </p:nvSpPr>
        <p:spPr>
          <a:xfrm>
            <a:off x="4649815" y="4571928"/>
            <a:ext cx="4176465" cy="576000"/>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rgbClr val="0071C1"/>
                </a:solidFill>
              </a:rPr>
              <a:t>数据库的运行和维护</a:t>
            </a:r>
            <a:endParaRPr lang="zh-CN" altLang="en-US" sz="2000" b="1" kern="1200" dirty="0">
              <a:solidFill>
                <a:srgbClr val="0071C1"/>
              </a:solidFill>
            </a:endParaRPr>
          </a:p>
        </p:txBody>
      </p:sp>
      <p:grpSp>
        <p:nvGrpSpPr>
          <p:cNvPr id="28" name="组合 27">
            <a:extLst>
              <a:ext uri="{FF2B5EF4-FFF2-40B4-BE49-F238E27FC236}">
                <a16:creationId xmlns:a16="http://schemas.microsoft.com/office/drawing/2014/main" id="{DB66B8C6-4CEB-44E6-B2F1-14EAD1F239CA}"/>
              </a:ext>
            </a:extLst>
          </p:cNvPr>
          <p:cNvGrpSpPr/>
          <p:nvPr/>
        </p:nvGrpSpPr>
        <p:grpSpPr>
          <a:xfrm>
            <a:off x="3065873" y="1840970"/>
            <a:ext cx="737837" cy="3306957"/>
            <a:chOff x="954466" y="2199699"/>
            <a:chExt cx="737838" cy="3306957"/>
          </a:xfrm>
        </p:grpSpPr>
        <p:sp>
          <p:nvSpPr>
            <p:cNvPr id="15" name="任意多边形: 形状 14">
              <a:extLst>
                <a:ext uri="{FF2B5EF4-FFF2-40B4-BE49-F238E27FC236}">
                  <a16:creationId xmlns:a16="http://schemas.microsoft.com/office/drawing/2014/main" id="{DE4A9EA0-9256-47F2-B3AA-77975EB5A88E}"/>
                </a:ext>
              </a:extLst>
            </p:cNvPr>
            <p:cNvSpPr/>
            <p:nvPr/>
          </p:nvSpPr>
          <p:spPr>
            <a:xfrm rot="16200000">
              <a:off x="-339013" y="3493178"/>
              <a:ext cx="3306957" cy="720000"/>
            </a:xfrm>
            <a:custGeom>
              <a:avLst/>
              <a:gdLst>
                <a:gd name="connsiteX0" fmla="*/ 0 w 2730956"/>
                <a:gd name="connsiteY0" fmla="*/ 0 h 775026"/>
                <a:gd name="connsiteX1" fmla="*/ 2730956 w 2730956"/>
                <a:gd name="connsiteY1" fmla="*/ 0 h 775026"/>
                <a:gd name="connsiteX2" fmla="*/ 2730956 w 2730956"/>
                <a:gd name="connsiteY2" fmla="*/ 775026 h 775026"/>
                <a:gd name="connsiteX3" fmla="*/ 0 w 2730956"/>
                <a:gd name="connsiteY3" fmla="*/ 775026 h 775026"/>
                <a:gd name="connsiteX4" fmla="*/ 0 w 2730956"/>
                <a:gd name="connsiteY4" fmla="*/ 0 h 77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956" h="775026">
                  <a:moveTo>
                    <a:pt x="0" y="0"/>
                  </a:moveTo>
                  <a:lnTo>
                    <a:pt x="2730956" y="0"/>
                  </a:lnTo>
                  <a:lnTo>
                    <a:pt x="2730956" y="775026"/>
                  </a:lnTo>
                  <a:lnTo>
                    <a:pt x="0" y="775026"/>
                  </a:lnTo>
                  <a:lnTo>
                    <a:pt x="0" y="0"/>
                  </a:lnTo>
                  <a:close/>
                </a:path>
              </a:pathLst>
            </a:custGeom>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zh-CN" altLang="en-US" sz="2000" b="1" kern="1200" dirty="0">
                <a:solidFill>
                  <a:schemeClr val="tx1"/>
                </a:solidFill>
              </a:endParaRPr>
            </a:p>
          </p:txBody>
        </p:sp>
        <p:sp>
          <p:nvSpPr>
            <p:cNvPr id="27" name="文本框 26">
              <a:extLst>
                <a:ext uri="{FF2B5EF4-FFF2-40B4-BE49-F238E27FC236}">
                  <a16:creationId xmlns:a16="http://schemas.microsoft.com/office/drawing/2014/main" id="{3039594A-AB0B-4F12-B45F-DD14052DF9AB}"/>
                </a:ext>
              </a:extLst>
            </p:cNvPr>
            <p:cNvSpPr txBox="1"/>
            <p:nvPr/>
          </p:nvSpPr>
          <p:spPr>
            <a:xfrm>
              <a:off x="1085076" y="2442279"/>
              <a:ext cx="607228" cy="2862322"/>
            </a:xfrm>
            <a:prstGeom prst="rect">
              <a:avLst/>
            </a:prstGeom>
            <a:noFill/>
          </p:spPr>
          <p:txBody>
            <a:bodyPr wrap="square" rtlCol="0">
              <a:spAutoFit/>
            </a:bodyPr>
            <a:lstStyle/>
            <a:p>
              <a:r>
                <a:rPr lang="zh-CN" altLang="en-US" sz="2000" b="1" baseline="0" dirty="0">
                  <a:latin typeface="+mj-ea"/>
                  <a:ea typeface="+mj-ea"/>
                </a:rPr>
                <a:t>数据库的实施和维护</a:t>
              </a:r>
            </a:p>
          </p:txBody>
        </p:sp>
      </p:grpSp>
      <p:sp>
        <p:nvSpPr>
          <p:cNvPr id="26" name="文本框 25">
            <a:extLst>
              <a:ext uri="{FF2B5EF4-FFF2-40B4-BE49-F238E27FC236}">
                <a16:creationId xmlns:a16="http://schemas.microsoft.com/office/drawing/2014/main" id="{7CAFAF13-0335-4489-9245-908565007DE1}"/>
              </a:ext>
            </a:extLst>
          </p:cNvPr>
          <p:cNvSpPr txBox="1"/>
          <p:nvPr/>
        </p:nvSpPr>
        <p:spPr>
          <a:xfrm>
            <a:off x="4529826" y="241017"/>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sp>
        <p:nvSpPr>
          <p:cNvPr id="39" name="Text Box 1052">
            <a:extLst>
              <a:ext uri="{FF2B5EF4-FFF2-40B4-BE49-F238E27FC236}">
                <a16:creationId xmlns:a16="http://schemas.microsoft.com/office/drawing/2014/main" id="{A5A90A6B-361E-4904-B159-46AC81C9DAC3}"/>
              </a:ext>
            </a:extLst>
          </p:cNvPr>
          <p:cNvSpPr txBox="1">
            <a:spLocks noChangeArrowheads="1"/>
          </p:cNvSpPr>
          <p:nvPr/>
        </p:nvSpPr>
        <p:spPr bwMode="auto">
          <a:xfrm>
            <a:off x="4434340" y="2270340"/>
            <a:ext cx="213556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数据库的实施</a:t>
            </a:r>
          </a:p>
        </p:txBody>
      </p:sp>
      <p:pic>
        <p:nvPicPr>
          <p:cNvPr id="3" name="Voice4">
            <a:hlinkClick r:id="" action="ppaction://media"/>
            <a:extLst>
              <a:ext uri="{FF2B5EF4-FFF2-40B4-BE49-F238E27FC236}">
                <a16:creationId xmlns:a16="http://schemas.microsoft.com/office/drawing/2014/main" id="{BB0F178B-4B31-41AC-9103-73478D27E9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5616" y="4547527"/>
            <a:ext cx="609600" cy="609600"/>
          </a:xfrm>
          <a:prstGeom prst="rect">
            <a:avLst/>
          </a:prstGeom>
        </p:spPr>
      </p:pic>
      <p:sp>
        <p:nvSpPr>
          <p:cNvPr id="19" name="Text Box 1052">
            <a:extLst>
              <a:ext uri="{FF2B5EF4-FFF2-40B4-BE49-F238E27FC236}">
                <a16:creationId xmlns:a16="http://schemas.microsoft.com/office/drawing/2014/main" id="{042D8B59-744E-42EB-8FAC-5F4799561AFF}"/>
              </a:ext>
            </a:extLst>
          </p:cNvPr>
          <p:cNvSpPr txBox="1">
            <a:spLocks noChangeArrowheads="1"/>
          </p:cNvSpPr>
          <p:nvPr/>
        </p:nvSpPr>
        <p:spPr bwMode="auto">
          <a:xfrm>
            <a:off x="4434340" y="4348635"/>
            <a:ext cx="213556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数据库的维护</a:t>
            </a:r>
          </a:p>
        </p:txBody>
      </p:sp>
      <p:sp>
        <p:nvSpPr>
          <p:cNvPr id="4" name="左大括号 3">
            <a:extLst>
              <a:ext uri="{FF2B5EF4-FFF2-40B4-BE49-F238E27FC236}">
                <a16:creationId xmlns:a16="http://schemas.microsoft.com/office/drawing/2014/main" id="{643470A7-4FCF-45C3-BF2C-ED5D4EDEC703}"/>
              </a:ext>
            </a:extLst>
          </p:cNvPr>
          <p:cNvSpPr/>
          <p:nvPr/>
        </p:nvSpPr>
        <p:spPr bwMode="auto">
          <a:xfrm>
            <a:off x="4218316" y="2455006"/>
            <a:ext cx="432048" cy="2078295"/>
          </a:xfrm>
          <a:prstGeom prst="leftBrac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0" name="Text Box 1052">
            <a:extLst>
              <a:ext uri="{FF2B5EF4-FFF2-40B4-BE49-F238E27FC236}">
                <a16:creationId xmlns:a16="http://schemas.microsoft.com/office/drawing/2014/main" id="{EAA19162-A1FD-4E42-9AF9-74EDD4256246}"/>
              </a:ext>
            </a:extLst>
          </p:cNvPr>
          <p:cNvSpPr txBox="1">
            <a:spLocks noChangeArrowheads="1"/>
          </p:cNvSpPr>
          <p:nvPr/>
        </p:nvSpPr>
        <p:spPr bwMode="auto">
          <a:xfrm>
            <a:off x="4038869" y="3306040"/>
            <a:ext cx="213556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一部分数据</a:t>
            </a:r>
          </a:p>
        </p:txBody>
      </p:sp>
      <p:grpSp>
        <p:nvGrpSpPr>
          <p:cNvPr id="7" name="组合 6">
            <a:extLst>
              <a:ext uri="{FF2B5EF4-FFF2-40B4-BE49-F238E27FC236}">
                <a16:creationId xmlns:a16="http://schemas.microsoft.com/office/drawing/2014/main" id="{EC2A1DA1-7680-4D80-AE2B-99ECBABAD58A}"/>
              </a:ext>
            </a:extLst>
          </p:cNvPr>
          <p:cNvGrpSpPr/>
          <p:nvPr/>
        </p:nvGrpSpPr>
        <p:grpSpPr>
          <a:xfrm rot="16200000">
            <a:off x="6558963" y="2564158"/>
            <a:ext cx="369332" cy="1513314"/>
            <a:chOff x="10837991" y="2132611"/>
            <a:chExt cx="369332" cy="1513314"/>
          </a:xfrm>
        </p:grpSpPr>
        <p:cxnSp>
          <p:nvCxnSpPr>
            <p:cNvPr id="6" name="直接箭头连接符 5">
              <a:extLst>
                <a:ext uri="{FF2B5EF4-FFF2-40B4-BE49-F238E27FC236}">
                  <a16:creationId xmlns:a16="http://schemas.microsoft.com/office/drawing/2014/main" id="{68519C74-0B9B-4E44-B17E-3C02ABF5DAB3}"/>
                </a:ext>
              </a:extLst>
            </p:cNvPr>
            <p:cNvCxnSpPr>
              <a:cxnSpLocks/>
            </p:cNvCxnSpPr>
            <p:nvPr/>
          </p:nvCxnSpPr>
          <p:spPr bwMode="auto">
            <a:xfrm rot="5400000" flipV="1">
              <a:off x="10091871" y="2889267"/>
              <a:ext cx="1513314" cy="1"/>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1052">
              <a:extLst>
                <a:ext uri="{FF2B5EF4-FFF2-40B4-BE49-F238E27FC236}">
                  <a16:creationId xmlns:a16="http://schemas.microsoft.com/office/drawing/2014/main" id="{7DD49339-33CF-4D88-9B74-341E592E25BA}"/>
                </a:ext>
              </a:extLst>
            </p:cNvPr>
            <p:cNvSpPr txBox="1">
              <a:spLocks noChangeArrowheads="1"/>
            </p:cNvSpPr>
            <p:nvPr/>
          </p:nvSpPr>
          <p:spPr bwMode="auto">
            <a:xfrm rot="5400000">
              <a:off x="10452353" y="2616820"/>
              <a:ext cx="1140608"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0071C1"/>
                  </a:solidFill>
                  <a:latin typeface="Times New Roman" panose="02020603050405020304" pitchFamily="18" charset="0"/>
                </a:rPr>
                <a:t>输入</a:t>
              </a:r>
            </a:p>
          </p:txBody>
        </p:sp>
      </p:grpSp>
      <p:sp>
        <p:nvSpPr>
          <p:cNvPr id="22" name="Text Box 1052">
            <a:extLst>
              <a:ext uri="{FF2B5EF4-FFF2-40B4-BE49-F238E27FC236}">
                <a16:creationId xmlns:a16="http://schemas.microsoft.com/office/drawing/2014/main" id="{5FCE4ED3-B9C9-4640-BC0B-08A4DC7F67EF}"/>
              </a:ext>
            </a:extLst>
          </p:cNvPr>
          <p:cNvSpPr txBox="1">
            <a:spLocks noChangeArrowheads="1"/>
          </p:cNvSpPr>
          <p:nvPr/>
        </p:nvSpPr>
        <p:spPr bwMode="auto">
          <a:xfrm>
            <a:off x="7541347" y="3310279"/>
            <a:ext cx="1872159"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数据库</a:t>
            </a:r>
          </a:p>
        </p:txBody>
      </p:sp>
      <p:sp>
        <p:nvSpPr>
          <p:cNvPr id="24" name="Text Box 1052">
            <a:extLst>
              <a:ext uri="{FF2B5EF4-FFF2-40B4-BE49-F238E27FC236}">
                <a16:creationId xmlns:a16="http://schemas.microsoft.com/office/drawing/2014/main" id="{AB784257-8443-49DF-AE94-E2E59D83F634}"/>
              </a:ext>
            </a:extLst>
          </p:cNvPr>
          <p:cNvSpPr txBox="1">
            <a:spLocks noChangeArrowheads="1"/>
          </p:cNvSpPr>
          <p:nvPr/>
        </p:nvSpPr>
        <p:spPr bwMode="auto">
          <a:xfrm>
            <a:off x="5836983" y="3300138"/>
            <a:ext cx="1872159"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联合调试</a:t>
            </a:r>
          </a:p>
        </p:txBody>
      </p:sp>
      <p:sp>
        <p:nvSpPr>
          <p:cNvPr id="25" name="Text Box 1052">
            <a:extLst>
              <a:ext uri="{FF2B5EF4-FFF2-40B4-BE49-F238E27FC236}">
                <a16:creationId xmlns:a16="http://schemas.microsoft.com/office/drawing/2014/main" id="{5C1E51D5-8553-4834-9292-2A6232DD475F}"/>
              </a:ext>
            </a:extLst>
          </p:cNvPr>
          <p:cNvSpPr txBox="1">
            <a:spLocks noChangeArrowheads="1"/>
          </p:cNvSpPr>
          <p:nvPr/>
        </p:nvSpPr>
        <p:spPr bwMode="auto">
          <a:xfrm>
            <a:off x="8843791" y="3314952"/>
            <a:ext cx="1872159"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合格</a:t>
            </a:r>
          </a:p>
        </p:txBody>
      </p:sp>
      <p:sp>
        <p:nvSpPr>
          <p:cNvPr id="29" name="Text Box 1052">
            <a:extLst>
              <a:ext uri="{FF2B5EF4-FFF2-40B4-BE49-F238E27FC236}">
                <a16:creationId xmlns:a16="http://schemas.microsoft.com/office/drawing/2014/main" id="{4DEAB017-FE90-4180-A941-7A59ECBEE41D}"/>
              </a:ext>
            </a:extLst>
          </p:cNvPr>
          <p:cNvSpPr txBox="1">
            <a:spLocks noChangeArrowheads="1"/>
          </p:cNvSpPr>
          <p:nvPr/>
        </p:nvSpPr>
        <p:spPr bwMode="auto">
          <a:xfrm>
            <a:off x="8748224" y="3324717"/>
            <a:ext cx="2678267"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开发工作基本完成</a:t>
            </a:r>
          </a:p>
        </p:txBody>
      </p:sp>
      <p:sp>
        <p:nvSpPr>
          <p:cNvPr id="30" name="Text Box 1052">
            <a:extLst>
              <a:ext uri="{FF2B5EF4-FFF2-40B4-BE49-F238E27FC236}">
                <a16:creationId xmlns:a16="http://schemas.microsoft.com/office/drawing/2014/main" id="{E41F5EC9-70A4-447A-A4CF-D0938596DDF6}"/>
              </a:ext>
            </a:extLst>
          </p:cNvPr>
          <p:cNvSpPr txBox="1">
            <a:spLocks noChangeArrowheads="1"/>
          </p:cNvSpPr>
          <p:nvPr/>
        </p:nvSpPr>
        <p:spPr bwMode="auto">
          <a:xfrm>
            <a:off x="3634535" y="4668761"/>
            <a:ext cx="2978487"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应用环境字不断变化</a:t>
            </a:r>
          </a:p>
        </p:txBody>
      </p:sp>
      <p:grpSp>
        <p:nvGrpSpPr>
          <p:cNvPr id="31" name="组合 30">
            <a:extLst>
              <a:ext uri="{FF2B5EF4-FFF2-40B4-BE49-F238E27FC236}">
                <a16:creationId xmlns:a16="http://schemas.microsoft.com/office/drawing/2014/main" id="{68D6727C-657C-436C-8F69-1589A861A3C6}"/>
              </a:ext>
            </a:extLst>
          </p:cNvPr>
          <p:cNvGrpSpPr/>
          <p:nvPr/>
        </p:nvGrpSpPr>
        <p:grpSpPr>
          <a:xfrm rot="16200000">
            <a:off x="6997556" y="3926879"/>
            <a:ext cx="369332" cy="1513314"/>
            <a:chOff x="10837991" y="2132611"/>
            <a:chExt cx="369332" cy="1513314"/>
          </a:xfrm>
        </p:grpSpPr>
        <p:cxnSp>
          <p:nvCxnSpPr>
            <p:cNvPr id="32" name="直接箭头连接符 31">
              <a:extLst>
                <a:ext uri="{FF2B5EF4-FFF2-40B4-BE49-F238E27FC236}">
                  <a16:creationId xmlns:a16="http://schemas.microsoft.com/office/drawing/2014/main" id="{6B29DEE6-C093-41C8-A9ED-A843ADD7C7D0}"/>
                </a:ext>
              </a:extLst>
            </p:cNvPr>
            <p:cNvCxnSpPr>
              <a:cxnSpLocks/>
            </p:cNvCxnSpPr>
            <p:nvPr/>
          </p:nvCxnSpPr>
          <p:spPr bwMode="auto">
            <a:xfrm rot="5400000" flipV="1">
              <a:off x="10091871" y="2889267"/>
              <a:ext cx="1513314" cy="1"/>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 Box 1052">
              <a:extLst>
                <a:ext uri="{FF2B5EF4-FFF2-40B4-BE49-F238E27FC236}">
                  <a16:creationId xmlns:a16="http://schemas.microsoft.com/office/drawing/2014/main" id="{7F749517-3950-47AD-B20F-5CAE64970406}"/>
                </a:ext>
              </a:extLst>
            </p:cNvPr>
            <p:cNvSpPr txBox="1">
              <a:spLocks noChangeArrowheads="1"/>
            </p:cNvSpPr>
            <p:nvPr/>
          </p:nvSpPr>
          <p:spPr bwMode="auto">
            <a:xfrm rot="5400000">
              <a:off x="10452353" y="2616820"/>
              <a:ext cx="1140608"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0071C1"/>
                  </a:solidFill>
                  <a:latin typeface="Times New Roman" panose="02020603050405020304" pitchFamily="18" charset="0"/>
                </a:rPr>
                <a:t>导致</a:t>
              </a:r>
            </a:p>
          </p:txBody>
        </p:sp>
      </p:grpSp>
      <p:sp>
        <p:nvSpPr>
          <p:cNvPr id="34" name="Text Box 1052">
            <a:extLst>
              <a:ext uri="{FF2B5EF4-FFF2-40B4-BE49-F238E27FC236}">
                <a16:creationId xmlns:a16="http://schemas.microsoft.com/office/drawing/2014/main" id="{FE73D81F-30AC-4106-990E-9F49EE76D9FF}"/>
              </a:ext>
            </a:extLst>
          </p:cNvPr>
          <p:cNvSpPr txBox="1">
            <a:spLocks noChangeArrowheads="1"/>
          </p:cNvSpPr>
          <p:nvPr/>
        </p:nvSpPr>
        <p:spPr bwMode="auto">
          <a:xfrm>
            <a:off x="7979940" y="4673000"/>
            <a:ext cx="3143427"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数据库物理存储不断变化</a:t>
            </a:r>
          </a:p>
        </p:txBody>
      </p:sp>
      <p:sp>
        <p:nvSpPr>
          <p:cNvPr id="36" name="Text Box 1052">
            <a:extLst>
              <a:ext uri="{FF2B5EF4-FFF2-40B4-BE49-F238E27FC236}">
                <a16:creationId xmlns:a16="http://schemas.microsoft.com/office/drawing/2014/main" id="{49AA2820-C7FB-4A67-A4EE-3B6952887692}"/>
              </a:ext>
            </a:extLst>
          </p:cNvPr>
          <p:cNvSpPr txBox="1">
            <a:spLocks noChangeArrowheads="1"/>
          </p:cNvSpPr>
          <p:nvPr/>
        </p:nvSpPr>
        <p:spPr bwMode="auto">
          <a:xfrm>
            <a:off x="8760296" y="4665693"/>
            <a:ext cx="2678267"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长期工作</a:t>
            </a:r>
          </a:p>
        </p:txBody>
      </p:sp>
    </p:spTree>
    <p:extLst>
      <p:ext uri="{BB962C8B-B14F-4D97-AF65-F5344CB8AC3E}">
        <p14:creationId xmlns:p14="http://schemas.microsoft.com/office/powerpoint/2010/main" val="1755737830"/>
      </p:ext>
    </p:extLst>
  </p:cSld>
  <p:clrMapOvr>
    <a:masterClrMapping/>
  </p:clrMapOvr>
  <p:transition spd="slow" advTm="5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008"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fade">
                                      <p:cBhvr>
                                        <p:cTn id="9" dur="2000"/>
                                        <p:tgtEl>
                                          <p:spTgt spid="26"/>
                                        </p:tgtEl>
                                      </p:cBhvr>
                                    </p:animEffect>
                                  </p:childTnLst>
                                </p:cTn>
                              </p:par>
                              <p:par>
                                <p:cTn id="10" presetID="22" presetClass="entr" presetSubtype="8" fill="hold" nodeType="withEffect">
                                  <p:stCondLst>
                                    <p:cond delay="110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1000"/>
                                        <p:tgtEl>
                                          <p:spTgt spid="28"/>
                                        </p:tgtEl>
                                      </p:cBhvr>
                                    </p:animEffect>
                                  </p:childTnLst>
                                </p:cTn>
                              </p:par>
                              <p:par>
                                <p:cTn id="13" presetID="26" presetClass="emph" presetSubtype="0" repeatCount="3000" fill="hold" nodeType="withEffect">
                                  <p:stCondLst>
                                    <p:cond delay="2200"/>
                                  </p:stCondLst>
                                  <p:childTnLst>
                                    <p:animEffect transition="out" filter="fade">
                                      <p:cBhvr>
                                        <p:cTn id="14" dur="500" tmFilter="0, 0; .2, .5; .8, .5; 1, 0"/>
                                        <p:tgtEl>
                                          <p:spTgt spid="28"/>
                                        </p:tgtEl>
                                      </p:cBhvr>
                                    </p:animEffect>
                                    <p:animScale>
                                      <p:cBhvr>
                                        <p:cTn id="15" dur="250" autoRev="1" fill="hold"/>
                                        <p:tgtEl>
                                          <p:spTgt spid="28"/>
                                        </p:tgtEl>
                                      </p:cBhvr>
                                      <p:by x="105000" y="105000"/>
                                    </p:animScale>
                                  </p:childTnLst>
                                </p:cTn>
                              </p:par>
                              <p:par>
                                <p:cTn id="16" presetID="22" presetClass="entr" presetSubtype="8" fill="hold" grpId="0" nodeType="withEffect">
                                  <p:stCondLst>
                                    <p:cond delay="390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47" presetClass="entr" presetSubtype="0" fill="hold" grpId="0" nodeType="withEffect">
                                  <p:stCondLst>
                                    <p:cond delay="48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anim calcmode="lin" valueType="num">
                                      <p:cBhvr>
                                        <p:cTn id="22" dur="1000" fill="hold"/>
                                        <p:tgtEl>
                                          <p:spTgt spid="39"/>
                                        </p:tgtEl>
                                        <p:attrNameLst>
                                          <p:attrName>ppt_x</p:attrName>
                                        </p:attrNameLst>
                                      </p:cBhvr>
                                      <p:tavLst>
                                        <p:tav tm="0">
                                          <p:val>
                                            <p:strVal val="#ppt_x"/>
                                          </p:val>
                                        </p:tav>
                                        <p:tav tm="100000">
                                          <p:val>
                                            <p:strVal val="#ppt_x"/>
                                          </p:val>
                                        </p:tav>
                                      </p:tavLst>
                                    </p:anim>
                                    <p:anim calcmode="lin" valueType="num">
                                      <p:cBhvr>
                                        <p:cTn id="23" dur="1000" fill="hold"/>
                                        <p:tgtEl>
                                          <p:spTgt spid="39"/>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6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10" presetClass="exit" presetSubtype="0" fill="hold" grpId="1" nodeType="withEffect">
                                  <p:stCondLst>
                                    <p:cond delay="890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grpId="1" nodeType="withEffect">
                                  <p:stCondLst>
                                    <p:cond delay="890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11100"/>
                                  </p:stCondLst>
                                  <p:childTnLst>
                                    <p:animEffect transition="out" filter="fade">
                                      <p:cBhvr>
                                        <p:cTn id="36" dur="500"/>
                                        <p:tgtEl>
                                          <p:spTgt spid="39"/>
                                        </p:tgtEl>
                                      </p:cBhvr>
                                    </p:animEffect>
                                    <p:set>
                                      <p:cBhvr>
                                        <p:cTn id="37" dur="1" fill="hold">
                                          <p:stCondLst>
                                            <p:cond delay="499"/>
                                          </p:stCondLst>
                                        </p:cTn>
                                        <p:tgtEl>
                                          <p:spTgt spid="39"/>
                                        </p:tgtEl>
                                        <p:attrNameLst>
                                          <p:attrName>style.visibility</p:attrName>
                                        </p:attrNameLst>
                                      </p:cBhvr>
                                      <p:to>
                                        <p:strVal val="hidden"/>
                                      </p:to>
                                    </p:set>
                                  </p:childTnLst>
                                </p:cTn>
                              </p:par>
                              <p:par>
                                <p:cTn id="38" presetID="22" presetClass="entr" presetSubtype="8" fill="hold" grpId="0" nodeType="withEffect">
                                  <p:stCondLst>
                                    <p:cond delay="1110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1000"/>
                                        <p:tgtEl>
                                          <p:spTgt spid="14"/>
                                        </p:tgtEl>
                                      </p:cBhvr>
                                    </p:animEffect>
                                  </p:childTnLst>
                                </p:cTn>
                              </p:par>
                              <p:par>
                                <p:cTn id="41" presetID="22" presetClass="entr" presetSubtype="8" fill="hold" grpId="0" nodeType="withEffect">
                                  <p:stCondLst>
                                    <p:cond delay="1220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1000"/>
                                        <p:tgtEl>
                                          <p:spTgt spid="16"/>
                                        </p:tgtEl>
                                      </p:cBhvr>
                                    </p:animEffect>
                                  </p:childTnLst>
                                </p:cTn>
                              </p:par>
                              <p:par>
                                <p:cTn id="44" presetID="47" presetClass="entr" presetSubtype="0" fill="hold" grpId="0" nodeType="withEffect">
                                  <p:stCondLst>
                                    <p:cond delay="174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22" presetClass="entr" presetSubtype="8" fill="hold" nodeType="withEffect">
                                  <p:stCondLst>
                                    <p:cond delay="1840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1100"/>
                                        <p:tgtEl>
                                          <p:spTgt spid="7"/>
                                        </p:tgtEl>
                                      </p:cBhvr>
                                    </p:animEffect>
                                  </p:childTnLst>
                                </p:cTn>
                              </p:par>
                              <p:par>
                                <p:cTn id="52" presetID="47" presetClass="entr" presetSubtype="0" fill="hold" grpId="0" nodeType="withEffect">
                                  <p:stCondLst>
                                    <p:cond delay="197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1000"/>
                                        <p:tgtEl>
                                          <p:spTgt spid="22"/>
                                        </p:tgtEl>
                                      </p:cBhvr>
                                    </p:animEffect>
                                    <p:anim calcmode="lin" valueType="num">
                                      <p:cBhvr>
                                        <p:cTn id="55" dur="1000" fill="hold"/>
                                        <p:tgtEl>
                                          <p:spTgt spid="22"/>
                                        </p:tgtEl>
                                        <p:attrNameLst>
                                          <p:attrName>ppt_x</p:attrName>
                                        </p:attrNameLst>
                                      </p:cBhvr>
                                      <p:tavLst>
                                        <p:tav tm="0">
                                          <p:val>
                                            <p:strVal val="#ppt_x"/>
                                          </p:val>
                                        </p:tav>
                                        <p:tav tm="100000">
                                          <p:val>
                                            <p:strVal val="#ppt_x"/>
                                          </p:val>
                                        </p:tav>
                                      </p:tavLst>
                                    </p:anim>
                                    <p:anim calcmode="lin" valueType="num">
                                      <p:cBhvr>
                                        <p:cTn id="56" dur="1000" fill="hold"/>
                                        <p:tgtEl>
                                          <p:spTgt spid="22"/>
                                        </p:tgtEl>
                                        <p:attrNameLst>
                                          <p:attrName>ppt_y</p:attrName>
                                        </p:attrNameLst>
                                      </p:cBhvr>
                                      <p:tavLst>
                                        <p:tav tm="0">
                                          <p:val>
                                            <p:strVal val="#ppt_y-.1"/>
                                          </p:val>
                                        </p:tav>
                                        <p:tav tm="100000">
                                          <p:val>
                                            <p:strVal val="#ppt_y"/>
                                          </p:val>
                                        </p:tav>
                                      </p:tavLst>
                                    </p:anim>
                                  </p:childTnLst>
                                </p:cTn>
                              </p:par>
                              <p:par>
                                <p:cTn id="57" presetID="10" presetClass="exit" presetSubtype="0" fill="hold" grpId="1" nodeType="withEffect">
                                  <p:stCondLst>
                                    <p:cond delay="21900"/>
                                  </p:stCondLst>
                                  <p:childTnLst>
                                    <p:animEffect transition="out" filter="fade">
                                      <p:cBhvr>
                                        <p:cTn id="58" dur="500"/>
                                        <p:tgtEl>
                                          <p:spTgt spid="20"/>
                                        </p:tgtEl>
                                      </p:cBhvr>
                                    </p:animEffect>
                                    <p:set>
                                      <p:cBhvr>
                                        <p:cTn id="59" dur="1" fill="hold">
                                          <p:stCondLst>
                                            <p:cond delay="499"/>
                                          </p:stCondLst>
                                        </p:cTn>
                                        <p:tgtEl>
                                          <p:spTgt spid="20"/>
                                        </p:tgtEl>
                                        <p:attrNameLst>
                                          <p:attrName>style.visibility</p:attrName>
                                        </p:attrNameLst>
                                      </p:cBhvr>
                                      <p:to>
                                        <p:strVal val="hidden"/>
                                      </p:to>
                                    </p:set>
                                  </p:childTnLst>
                                </p:cTn>
                              </p:par>
                              <p:par>
                                <p:cTn id="60" presetID="10" presetClass="exit" presetSubtype="0" fill="hold" grpId="1" nodeType="withEffect">
                                  <p:stCondLst>
                                    <p:cond delay="21900"/>
                                  </p:stCondLst>
                                  <p:childTnLst>
                                    <p:animEffect transition="out" filter="fade">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par>
                                <p:cTn id="63" presetID="10" presetClass="exit" presetSubtype="0" fill="hold" nodeType="withEffect">
                                  <p:stCondLst>
                                    <p:cond delay="2190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47" presetClass="entr" presetSubtype="0" fill="hold" grpId="0" nodeType="withEffect">
                                  <p:stCondLst>
                                    <p:cond delay="2190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1000"/>
                                        <p:tgtEl>
                                          <p:spTgt spid="24"/>
                                        </p:tgtEl>
                                      </p:cBhvr>
                                    </p:animEffect>
                                    <p:anim calcmode="lin" valueType="num">
                                      <p:cBhvr>
                                        <p:cTn id="69" dur="1000" fill="hold"/>
                                        <p:tgtEl>
                                          <p:spTgt spid="24"/>
                                        </p:tgtEl>
                                        <p:attrNameLst>
                                          <p:attrName>ppt_x</p:attrName>
                                        </p:attrNameLst>
                                      </p:cBhvr>
                                      <p:tavLst>
                                        <p:tav tm="0">
                                          <p:val>
                                            <p:strVal val="#ppt_x"/>
                                          </p:val>
                                        </p:tav>
                                        <p:tav tm="100000">
                                          <p:val>
                                            <p:strVal val="#ppt_x"/>
                                          </p:val>
                                        </p:tav>
                                      </p:tavLst>
                                    </p:anim>
                                    <p:anim calcmode="lin" valueType="num">
                                      <p:cBhvr>
                                        <p:cTn id="70" dur="1000" fill="hold"/>
                                        <p:tgtEl>
                                          <p:spTgt spid="24"/>
                                        </p:tgtEl>
                                        <p:attrNameLst>
                                          <p:attrName>ppt_y</p:attrName>
                                        </p:attrNameLst>
                                      </p:cBhvr>
                                      <p:tavLst>
                                        <p:tav tm="0">
                                          <p:val>
                                            <p:strVal val="#ppt_y-.1"/>
                                          </p:val>
                                        </p:tav>
                                        <p:tav tm="100000">
                                          <p:val>
                                            <p:strVal val="#ppt_y"/>
                                          </p:val>
                                        </p:tav>
                                      </p:tavLst>
                                    </p:anim>
                                  </p:childTnLst>
                                </p:cTn>
                              </p:par>
                              <p:par>
                                <p:cTn id="71" presetID="10" presetClass="exit" presetSubtype="0" fill="hold" grpId="1" nodeType="withEffect">
                                  <p:stCondLst>
                                    <p:cond delay="23500"/>
                                  </p:stCondLst>
                                  <p:childTnLst>
                                    <p:animEffect transition="out" filter="fade">
                                      <p:cBhvr>
                                        <p:cTn id="72" dur="500"/>
                                        <p:tgtEl>
                                          <p:spTgt spid="24"/>
                                        </p:tgtEl>
                                      </p:cBhvr>
                                    </p:animEffect>
                                    <p:set>
                                      <p:cBhvr>
                                        <p:cTn id="73" dur="1" fill="hold">
                                          <p:stCondLst>
                                            <p:cond delay="499"/>
                                          </p:stCondLst>
                                        </p:cTn>
                                        <p:tgtEl>
                                          <p:spTgt spid="24"/>
                                        </p:tgtEl>
                                        <p:attrNameLst>
                                          <p:attrName>style.visibility</p:attrName>
                                        </p:attrNameLst>
                                      </p:cBhvr>
                                      <p:to>
                                        <p:strVal val="hidden"/>
                                      </p:to>
                                    </p:set>
                                  </p:childTnLst>
                                </p:cTn>
                              </p:par>
                              <p:par>
                                <p:cTn id="74" presetID="22" presetClass="entr" presetSubtype="4" fill="hold" grpId="0" nodeType="withEffect">
                                  <p:stCondLst>
                                    <p:cond delay="24600"/>
                                  </p:stCondLst>
                                  <p:childTnLst>
                                    <p:set>
                                      <p:cBhvr>
                                        <p:cTn id="75" dur="1" fill="hold">
                                          <p:stCondLst>
                                            <p:cond delay="0"/>
                                          </p:stCondLst>
                                        </p:cTn>
                                        <p:tgtEl>
                                          <p:spTgt spid="13"/>
                                        </p:tgtEl>
                                        <p:attrNameLst>
                                          <p:attrName>style.visibility</p:attrName>
                                        </p:attrNameLst>
                                      </p:cBhvr>
                                      <p:to>
                                        <p:strVal val="visible"/>
                                      </p:to>
                                    </p:set>
                                    <p:animEffect transition="in" filter="wipe(down)">
                                      <p:cBhvr>
                                        <p:cTn id="76" dur="500"/>
                                        <p:tgtEl>
                                          <p:spTgt spid="13"/>
                                        </p:tgtEl>
                                      </p:cBhvr>
                                    </p:animEffect>
                                  </p:childTnLst>
                                </p:cTn>
                              </p:par>
                              <p:par>
                                <p:cTn id="77" presetID="22" presetClass="entr" presetSubtype="8" fill="hold" grpId="0" nodeType="withEffect">
                                  <p:stCondLst>
                                    <p:cond delay="25100"/>
                                  </p:stCondLst>
                                  <p:childTnLst>
                                    <p:set>
                                      <p:cBhvr>
                                        <p:cTn id="78" dur="1" fill="hold">
                                          <p:stCondLst>
                                            <p:cond delay="0"/>
                                          </p:stCondLst>
                                        </p:cTn>
                                        <p:tgtEl>
                                          <p:spTgt spid="17"/>
                                        </p:tgtEl>
                                        <p:attrNameLst>
                                          <p:attrName>style.visibility</p:attrName>
                                        </p:attrNameLst>
                                      </p:cBhvr>
                                      <p:to>
                                        <p:strVal val="visible"/>
                                      </p:to>
                                    </p:set>
                                    <p:animEffect transition="in" filter="wipe(left)">
                                      <p:cBhvr>
                                        <p:cTn id="79" dur="1000"/>
                                        <p:tgtEl>
                                          <p:spTgt spid="17"/>
                                        </p:tgtEl>
                                      </p:cBhvr>
                                    </p:animEffect>
                                  </p:childTnLst>
                                </p:cTn>
                              </p:par>
                              <p:par>
                                <p:cTn id="80" presetID="47" presetClass="entr" presetSubtype="0" fill="hold" grpId="0" nodeType="withEffect">
                                  <p:stCondLst>
                                    <p:cond delay="2680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par>
                                <p:cTn id="85" presetID="10" presetClass="exit" presetSubtype="0" fill="hold" grpId="1" nodeType="withEffect">
                                  <p:stCondLst>
                                    <p:cond delay="2870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47" presetClass="entr" presetSubtype="0" fill="hold" grpId="0" nodeType="withEffect">
                                  <p:stCondLst>
                                    <p:cond delay="2870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1000"/>
                                        <p:tgtEl>
                                          <p:spTgt spid="29"/>
                                        </p:tgtEl>
                                      </p:cBhvr>
                                    </p:animEffect>
                                    <p:anim calcmode="lin" valueType="num">
                                      <p:cBhvr>
                                        <p:cTn id="91" dur="1000" fill="hold"/>
                                        <p:tgtEl>
                                          <p:spTgt spid="29"/>
                                        </p:tgtEl>
                                        <p:attrNameLst>
                                          <p:attrName>ppt_x</p:attrName>
                                        </p:attrNameLst>
                                      </p:cBhvr>
                                      <p:tavLst>
                                        <p:tav tm="0">
                                          <p:val>
                                            <p:strVal val="#ppt_x"/>
                                          </p:val>
                                        </p:tav>
                                        <p:tav tm="100000">
                                          <p:val>
                                            <p:strVal val="#ppt_x"/>
                                          </p:val>
                                        </p:tav>
                                      </p:tavLst>
                                    </p:anim>
                                    <p:anim calcmode="lin" valueType="num">
                                      <p:cBhvr>
                                        <p:cTn id="92" dur="1000" fill="hold"/>
                                        <p:tgtEl>
                                          <p:spTgt spid="29"/>
                                        </p:tgtEl>
                                        <p:attrNameLst>
                                          <p:attrName>ppt_y</p:attrName>
                                        </p:attrNameLst>
                                      </p:cBhvr>
                                      <p:tavLst>
                                        <p:tav tm="0">
                                          <p:val>
                                            <p:strVal val="#ppt_y-.1"/>
                                          </p:val>
                                        </p:tav>
                                        <p:tav tm="100000">
                                          <p:val>
                                            <p:strVal val="#ppt_y"/>
                                          </p:val>
                                        </p:tav>
                                      </p:tavLst>
                                    </p:anim>
                                  </p:childTnLst>
                                </p:cTn>
                              </p:par>
                              <p:par>
                                <p:cTn id="93" presetID="10" presetClass="exit" presetSubtype="0" fill="hold" grpId="1" nodeType="withEffect">
                                  <p:stCondLst>
                                    <p:cond delay="32500"/>
                                  </p:stCondLst>
                                  <p:childTnLst>
                                    <p:animEffect transition="out" filter="fade">
                                      <p:cBhvr>
                                        <p:cTn id="94" dur="500"/>
                                        <p:tgtEl>
                                          <p:spTgt spid="29"/>
                                        </p:tgtEl>
                                      </p:cBhvr>
                                    </p:animEffect>
                                    <p:set>
                                      <p:cBhvr>
                                        <p:cTn id="95" dur="1" fill="hold">
                                          <p:stCondLst>
                                            <p:cond delay="499"/>
                                          </p:stCondLst>
                                        </p:cTn>
                                        <p:tgtEl>
                                          <p:spTgt spid="29"/>
                                        </p:tgtEl>
                                        <p:attrNameLst>
                                          <p:attrName>style.visibility</p:attrName>
                                        </p:attrNameLst>
                                      </p:cBhvr>
                                      <p:to>
                                        <p:strVal val="hidden"/>
                                      </p:to>
                                    </p:set>
                                  </p:childTnLst>
                                </p:cTn>
                              </p:par>
                              <p:par>
                                <p:cTn id="96" presetID="47" presetClass="entr" presetSubtype="0" fill="hold" grpId="0" nodeType="withEffect">
                                  <p:stCondLst>
                                    <p:cond delay="3470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1000"/>
                                        <p:tgtEl>
                                          <p:spTgt spid="30"/>
                                        </p:tgtEl>
                                      </p:cBhvr>
                                    </p:animEffect>
                                    <p:anim calcmode="lin" valueType="num">
                                      <p:cBhvr>
                                        <p:cTn id="99" dur="1000" fill="hold"/>
                                        <p:tgtEl>
                                          <p:spTgt spid="30"/>
                                        </p:tgtEl>
                                        <p:attrNameLst>
                                          <p:attrName>ppt_x</p:attrName>
                                        </p:attrNameLst>
                                      </p:cBhvr>
                                      <p:tavLst>
                                        <p:tav tm="0">
                                          <p:val>
                                            <p:strVal val="#ppt_x"/>
                                          </p:val>
                                        </p:tav>
                                        <p:tav tm="100000">
                                          <p:val>
                                            <p:strVal val="#ppt_x"/>
                                          </p:val>
                                        </p:tav>
                                      </p:tavLst>
                                    </p:anim>
                                    <p:anim calcmode="lin" valueType="num">
                                      <p:cBhvr>
                                        <p:cTn id="100" dur="1000" fill="hold"/>
                                        <p:tgtEl>
                                          <p:spTgt spid="30"/>
                                        </p:tgtEl>
                                        <p:attrNameLst>
                                          <p:attrName>ppt_y</p:attrName>
                                        </p:attrNameLst>
                                      </p:cBhvr>
                                      <p:tavLst>
                                        <p:tav tm="0">
                                          <p:val>
                                            <p:strVal val="#ppt_y-.1"/>
                                          </p:val>
                                        </p:tav>
                                        <p:tav tm="100000">
                                          <p:val>
                                            <p:strVal val="#ppt_y"/>
                                          </p:val>
                                        </p:tav>
                                      </p:tavLst>
                                    </p:anim>
                                  </p:childTnLst>
                                </p:cTn>
                              </p:par>
                              <p:par>
                                <p:cTn id="101" presetID="22" presetClass="entr" presetSubtype="8" fill="hold" nodeType="withEffect">
                                  <p:stCondLst>
                                    <p:cond delay="36100"/>
                                  </p:stCondLst>
                                  <p:childTnLst>
                                    <p:set>
                                      <p:cBhvr>
                                        <p:cTn id="102" dur="1" fill="hold">
                                          <p:stCondLst>
                                            <p:cond delay="0"/>
                                          </p:stCondLst>
                                        </p:cTn>
                                        <p:tgtEl>
                                          <p:spTgt spid="31"/>
                                        </p:tgtEl>
                                        <p:attrNameLst>
                                          <p:attrName>style.visibility</p:attrName>
                                        </p:attrNameLst>
                                      </p:cBhvr>
                                      <p:to>
                                        <p:strVal val="visible"/>
                                      </p:to>
                                    </p:set>
                                    <p:animEffect transition="in" filter="wipe(left)">
                                      <p:cBhvr>
                                        <p:cTn id="103" dur="1100"/>
                                        <p:tgtEl>
                                          <p:spTgt spid="31"/>
                                        </p:tgtEl>
                                      </p:cBhvr>
                                    </p:animEffect>
                                  </p:childTnLst>
                                </p:cTn>
                              </p:par>
                              <p:par>
                                <p:cTn id="104" presetID="47" presetClass="entr" presetSubtype="0" fill="hold" grpId="0" nodeType="withEffect">
                                  <p:stCondLst>
                                    <p:cond delay="37700"/>
                                  </p:stCondLst>
                                  <p:childTnLst>
                                    <p:set>
                                      <p:cBhvr>
                                        <p:cTn id="105" dur="1" fill="hold">
                                          <p:stCondLst>
                                            <p:cond delay="0"/>
                                          </p:stCondLst>
                                        </p:cTn>
                                        <p:tgtEl>
                                          <p:spTgt spid="34"/>
                                        </p:tgtEl>
                                        <p:attrNameLst>
                                          <p:attrName>style.visibility</p:attrName>
                                        </p:attrNameLst>
                                      </p:cBhvr>
                                      <p:to>
                                        <p:strVal val="visible"/>
                                      </p:to>
                                    </p:set>
                                    <p:animEffect transition="in" filter="fade">
                                      <p:cBhvr>
                                        <p:cTn id="106" dur="1000"/>
                                        <p:tgtEl>
                                          <p:spTgt spid="34"/>
                                        </p:tgtEl>
                                      </p:cBhvr>
                                    </p:animEffect>
                                    <p:anim calcmode="lin" valueType="num">
                                      <p:cBhvr>
                                        <p:cTn id="107" dur="1000" fill="hold"/>
                                        <p:tgtEl>
                                          <p:spTgt spid="34"/>
                                        </p:tgtEl>
                                        <p:attrNameLst>
                                          <p:attrName>ppt_x</p:attrName>
                                        </p:attrNameLst>
                                      </p:cBhvr>
                                      <p:tavLst>
                                        <p:tav tm="0">
                                          <p:val>
                                            <p:strVal val="#ppt_x"/>
                                          </p:val>
                                        </p:tav>
                                        <p:tav tm="100000">
                                          <p:val>
                                            <p:strVal val="#ppt_x"/>
                                          </p:val>
                                        </p:tav>
                                      </p:tavLst>
                                    </p:anim>
                                    <p:anim calcmode="lin" valueType="num">
                                      <p:cBhvr>
                                        <p:cTn id="108" dur="1000" fill="hold"/>
                                        <p:tgtEl>
                                          <p:spTgt spid="34"/>
                                        </p:tgtEl>
                                        <p:attrNameLst>
                                          <p:attrName>ppt_y</p:attrName>
                                        </p:attrNameLst>
                                      </p:cBhvr>
                                      <p:tavLst>
                                        <p:tav tm="0">
                                          <p:val>
                                            <p:strVal val="#ppt_y-.1"/>
                                          </p:val>
                                        </p:tav>
                                        <p:tav tm="100000">
                                          <p:val>
                                            <p:strVal val="#ppt_y"/>
                                          </p:val>
                                        </p:tav>
                                      </p:tavLst>
                                    </p:anim>
                                  </p:childTnLst>
                                </p:cTn>
                              </p:par>
                              <p:par>
                                <p:cTn id="109" presetID="10" presetClass="exit" presetSubtype="0" fill="hold" grpId="1" nodeType="withEffect">
                                  <p:stCondLst>
                                    <p:cond delay="40100"/>
                                  </p:stCondLst>
                                  <p:childTnLst>
                                    <p:animEffect transition="out" filter="fade">
                                      <p:cBhvr>
                                        <p:cTn id="110" dur="500"/>
                                        <p:tgtEl>
                                          <p:spTgt spid="30"/>
                                        </p:tgtEl>
                                      </p:cBhvr>
                                    </p:animEffect>
                                    <p:set>
                                      <p:cBhvr>
                                        <p:cTn id="111" dur="1" fill="hold">
                                          <p:stCondLst>
                                            <p:cond delay="499"/>
                                          </p:stCondLst>
                                        </p:cTn>
                                        <p:tgtEl>
                                          <p:spTgt spid="30"/>
                                        </p:tgtEl>
                                        <p:attrNameLst>
                                          <p:attrName>style.visibility</p:attrName>
                                        </p:attrNameLst>
                                      </p:cBhvr>
                                      <p:to>
                                        <p:strVal val="hidden"/>
                                      </p:to>
                                    </p:set>
                                  </p:childTnLst>
                                </p:cTn>
                              </p:par>
                              <p:par>
                                <p:cTn id="112" presetID="10" presetClass="exit" presetSubtype="0" fill="hold" grpId="1" nodeType="withEffect">
                                  <p:stCondLst>
                                    <p:cond delay="40200"/>
                                  </p:stCondLst>
                                  <p:childTnLst>
                                    <p:animEffect transition="out" filter="fade">
                                      <p:cBhvr>
                                        <p:cTn id="113" dur="500"/>
                                        <p:tgtEl>
                                          <p:spTgt spid="34"/>
                                        </p:tgtEl>
                                      </p:cBhvr>
                                    </p:animEffect>
                                    <p:set>
                                      <p:cBhvr>
                                        <p:cTn id="114" dur="1" fill="hold">
                                          <p:stCondLst>
                                            <p:cond delay="499"/>
                                          </p:stCondLst>
                                        </p:cTn>
                                        <p:tgtEl>
                                          <p:spTgt spid="34"/>
                                        </p:tgtEl>
                                        <p:attrNameLst>
                                          <p:attrName>style.visibility</p:attrName>
                                        </p:attrNameLst>
                                      </p:cBhvr>
                                      <p:to>
                                        <p:strVal val="hidden"/>
                                      </p:to>
                                    </p:set>
                                  </p:childTnLst>
                                </p:cTn>
                              </p:par>
                              <p:par>
                                <p:cTn id="115" presetID="10" presetClass="exit" presetSubtype="0" fill="hold" nodeType="withEffect">
                                  <p:stCondLst>
                                    <p:cond delay="40200"/>
                                  </p:stCondLst>
                                  <p:childTnLst>
                                    <p:animEffect transition="out" filter="fade">
                                      <p:cBhvr>
                                        <p:cTn id="116" dur="500"/>
                                        <p:tgtEl>
                                          <p:spTgt spid="31"/>
                                        </p:tgtEl>
                                      </p:cBhvr>
                                    </p:animEffect>
                                    <p:set>
                                      <p:cBhvr>
                                        <p:cTn id="117" dur="1" fill="hold">
                                          <p:stCondLst>
                                            <p:cond delay="499"/>
                                          </p:stCondLst>
                                        </p:cTn>
                                        <p:tgtEl>
                                          <p:spTgt spid="31"/>
                                        </p:tgtEl>
                                        <p:attrNameLst>
                                          <p:attrName>style.visibility</p:attrName>
                                        </p:attrNameLst>
                                      </p:cBhvr>
                                      <p:to>
                                        <p:strVal val="hidden"/>
                                      </p:to>
                                    </p:set>
                                  </p:childTnLst>
                                </p:cTn>
                              </p:par>
                              <p:par>
                                <p:cTn id="118" presetID="22" presetClass="entr" presetSubtype="8" fill="hold" grpId="0" nodeType="withEffect">
                                  <p:stCondLst>
                                    <p:cond delay="41500"/>
                                  </p:stCondLst>
                                  <p:childTnLst>
                                    <p:set>
                                      <p:cBhvr>
                                        <p:cTn id="119" dur="1" fill="hold">
                                          <p:stCondLst>
                                            <p:cond delay="0"/>
                                          </p:stCondLst>
                                        </p:cTn>
                                        <p:tgtEl>
                                          <p:spTgt spid="11"/>
                                        </p:tgtEl>
                                        <p:attrNameLst>
                                          <p:attrName>style.visibility</p:attrName>
                                        </p:attrNameLst>
                                      </p:cBhvr>
                                      <p:to>
                                        <p:strVal val="visible"/>
                                      </p:to>
                                    </p:set>
                                    <p:animEffect transition="in" filter="wipe(left)">
                                      <p:cBhvr>
                                        <p:cTn id="120" dur="900"/>
                                        <p:tgtEl>
                                          <p:spTgt spid="11"/>
                                        </p:tgtEl>
                                      </p:cBhvr>
                                    </p:animEffect>
                                  </p:childTnLst>
                                </p:cTn>
                              </p:par>
                              <p:par>
                                <p:cTn id="121" presetID="22" presetClass="entr" presetSubtype="8" fill="hold" grpId="0" nodeType="withEffect">
                                  <p:stCondLst>
                                    <p:cond delay="43800"/>
                                  </p:stCondLst>
                                  <p:childTnLst>
                                    <p:set>
                                      <p:cBhvr>
                                        <p:cTn id="122" dur="1" fill="hold">
                                          <p:stCondLst>
                                            <p:cond delay="0"/>
                                          </p:stCondLst>
                                        </p:cTn>
                                        <p:tgtEl>
                                          <p:spTgt spid="18"/>
                                        </p:tgtEl>
                                        <p:attrNameLst>
                                          <p:attrName>style.visibility</p:attrName>
                                        </p:attrNameLst>
                                      </p:cBhvr>
                                      <p:to>
                                        <p:strVal val="visible"/>
                                      </p:to>
                                    </p:set>
                                    <p:animEffect transition="in" filter="wipe(left)">
                                      <p:cBhvr>
                                        <p:cTn id="123" dur="1000"/>
                                        <p:tgtEl>
                                          <p:spTgt spid="18"/>
                                        </p:tgtEl>
                                      </p:cBhvr>
                                    </p:animEffect>
                                  </p:childTnLst>
                                </p:cTn>
                              </p:par>
                              <p:par>
                                <p:cTn id="124" presetID="47" presetClass="entr" presetSubtype="0" fill="hold" grpId="0" nodeType="withEffect">
                                  <p:stCondLst>
                                    <p:cond delay="4660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1000"/>
                                        <p:tgtEl>
                                          <p:spTgt spid="36"/>
                                        </p:tgtEl>
                                      </p:cBhvr>
                                    </p:animEffect>
                                    <p:anim calcmode="lin" valueType="num">
                                      <p:cBhvr>
                                        <p:cTn id="127" dur="1000" fill="hold"/>
                                        <p:tgtEl>
                                          <p:spTgt spid="36"/>
                                        </p:tgtEl>
                                        <p:attrNameLst>
                                          <p:attrName>ppt_x</p:attrName>
                                        </p:attrNameLst>
                                      </p:cBhvr>
                                      <p:tavLst>
                                        <p:tav tm="0">
                                          <p:val>
                                            <p:strVal val="#ppt_x"/>
                                          </p:val>
                                        </p:tav>
                                        <p:tav tm="100000">
                                          <p:val>
                                            <p:strVal val="#ppt_x"/>
                                          </p:val>
                                        </p:tav>
                                      </p:tavLst>
                                    </p:anim>
                                    <p:anim calcmode="lin" valueType="num">
                                      <p:cBhvr>
                                        <p:cTn id="128" dur="1000" fill="hold"/>
                                        <p:tgtEl>
                                          <p:spTgt spid="36"/>
                                        </p:tgtEl>
                                        <p:attrNameLst>
                                          <p:attrName>ppt_y</p:attrName>
                                        </p:attrNameLst>
                                      </p:cBhvr>
                                      <p:tavLst>
                                        <p:tav tm="0">
                                          <p:val>
                                            <p:strVal val="#ppt_y-.1"/>
                                          </p:val>
                                        </p:tav>
                                        <p:tav tm="100000">
                                          <p:val>
                                            <p:strVal val="#ppt_y"/>
                                          </p:val>
                                        </p:tav>
                                      </p:tavLst>
                                    </p:anim>
                                  </p:childTnLst>
                                </p:cTn>
                              </p:par>
                              <p:par>
                                <p:cTn id="129" presetID="10" presetClass="exit" presetSubtype="0" fill="hold" grpId="1" nodeType="withEffect">
                                  <p:stCondLst>
                                    <p:cond delay="49100"/>
                                  </p:stCondLst>
                                  <p:childTnLst>
                                    <p:animEffect transition="out" filter="fade">
                                      <p:cBhvr>
                                        <p:cTn id="130" dur="500"/>
                                        <p:tgtEl>
                                          <p:spTgt spid="36"/>
                                        </p:tgtEl>
                                      </p:cBhvr>
                                    </p:animEffect>
                                    <p:set>
                                      <p:cBhvr>
                                        <p:cTn id="131"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32" fill="hold" display="0">
                  <p:stCondLst>
                    <p:cond delay="indefinite"/>
                  </p:stCondLst>
                  <p:endCondLst>
                    <p:cond evt="onStopAudio" delay="0">
                      <p:tgtEl>
                        <p:sldTgt/>
                      </p:tgtEl>
                    </p:cond>
                  </p:endCondLst>
                </p:cTn>
                <p:tgtEl>
                  <p:spTgt spid="3"/>
                </p:tgtEl>
              </p:cMediaNode>
            </p:audio>
          </p:childTnLst>
        </p:cTn>
      </p:par>
    </p:tnLst>
    <p:bldLst>
      <p:bldP spid="13" grpId="0" animBg="1"/>
      <p:bldP spid="11" grpId="0" animBg="1"/>
      <p:bldP spid="14" grpId="0" animBg="1"/>
      <p:bldP spid="16" grpId="0" animBg="1"/>
      <p:bldP spid="17" grpId="0" animBg="1"/>
      <p:bldP spid="18" grpId="0" animBg="1"/>
      <p:bldP spid="26" grpId="0"/>
      <p:bldP spid="39" grpId="0"/>
      <p:bldP spid="39" grpId="1"/>
      <p:bldP spid="19" grpId="0"/>
      <p:bldP spid="19" grpId="1"/>
      <p:bldP spid="4" grpId="0" animBg="1"/>
      <p:bldP spid="4" grpId="1" animBg="1"/>
      <p:bldP spid="20" grpId="0"/>
      <p:bldP spid="20" grpId="1"/>
      <p:bldP spid="22" grpId="0"/>
      <p:bldP spid="22" grpId="1"/>
      <p:bldP spid="24" grpId="0"/>
      <p:bldP spid="24" grpId="1"/>
      <p:bldP spid="25" grpId="0"/>
      <p:bldP spid="25" grpId="1"/>
      <p:bldP spid="29" grpId="0"/>
      <p:bldP spid="29" grpId="1"/>
      <p:bldP spid="30" grpId="0"/>
      <p:bldP spid="30" grpId="1"/>
      <p:bldP spid="34" grpId="0"/>
      <p:bldP spid="34" grpId="1"/>
      <p:bldP spid="36" grpId="0"/>
      <p:bldP spid="3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a:solidFill>
                  <a:srgbClr val="0071C1"/>
                </a:solidFill>
                <a:latin typeface="Times New Roman" panose="02020603050405020304" pitchFamily="18" charset="0"/>
                <a:ea typeface="华文行楷" panose="02010800040101010101" pitchFamily="2" charset="-122"/>
              </a:rPr>
              <a:t>7.6.1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数据的载入和应用程序的调试</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组织数据入库是数据库实施阶段最主要的工作</a:t>
            </a:r>
            <a:endParaRPr lang="zh-CN" altLang="en-US" sz="2400" b="1" baseline="0" dirty="0">
              <a:latin typeface="宋体" panose="02010600030101010101" pitchFamily="2" charset="-122"/>
            </a:endParaRPr>
          </a:p>
        </p:txBody>
      </p:sp>
      <p:pic>
        <p:nvPicPr>
          <p:cNvPr id="7" name="Voice7">
            <a:hlinkClick r:id="" action="ppaction://media"/>
            <a:extLst>
              <a:ext uri="{FF2B5EF4-FFF2-40B4-BE49-F238E27FC236}">
                <a16:creationId xmlns:a16="http://schemas.microsoft.com/office/drawing/2014/main" id="{6DEB4AAC-7259-49F5-9E08-8F71DF3BEB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8776" y="3124200"/>
            <a:ext cx="609600" cy="609600"/>
          </a:xfrm>
          <a:prstGeom prst="rect">
            <a:avLst/>
          </a:prstGeom>
        </p:spPr>
      </p:pic>
      <p:sp>
        <p:nvSpPr>
          <p:cNvPr id="10" name="Text Box 1052">
            <a:extLst>
              <a:ext uri="{FF2B5EF4-FFF2-40B4-BE49-F238E27FC236}">
                <a16:creationId xmlns:a16="http://schemas.microsoft.com/office/drawing/2014/main" id="{74768216-E706-413C-98DD-EA65505834A6}"/>
              </a:ext>
            </a:extLst>
          </p:cNvPr>
          <p:cNvSpPr txBox="1">
            <a:spLocks noChangeArrowheads="1"/>
          </p:cNvSpPr>
          <p:nvPr/>
        </p:nvSpPr>
        <p:spPr bwMode="auto">
          <a:xfrm>
            <a:off x="4360795" y="1915105"/>
            <a:ext cx="2070099"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数据量很大</a:t>
            </a:r>
          </a:p>
        </p:txBody>
      </p:sp>
      <p:sp>
        <p:nvSpPr>
          <p:cNvPr id="9" name="流程图: 磁盘 8">
            <a:extLst>
              <a:ext uri="{FF2B5EF4-FFF2-40B4-BE49-F238E27FC236}">
                <a16:creationId xmlns:a16="http://schemas.microsoft.com/office/drawing/2014/main" id="{F6F60515-1750-49C2-B443-E810FA69B0ED}"/>
              </a:ext>
            </a:extLst>
          </p:cNvPr>
          <p:cNvSpPr/>
          <p:nvPr/>
        </p:nvSpPr>
        <p:spPr bwMode="auto">
          <a:xfrm>
            <a:off x="3315393" y="2385632"/>
            <a:ext cx="1152128" cy="792088"/>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1" i="0" u="none" strike="noStrike" cap="none" normalizeH="0" baseline="0" dirty="0">
                <a:ln>
                  <a:noFill/>
                </a:ln>
                <a:solidFill>
                  <a:srgbClr val="0071C1"/>
                </a:solidFill>
                <a:effectLst/>
                <a:latin typeface="Arial" pitchFamily="34" charset="0"/>
                <a:ea typeface="宋体" pitchFamily="2" charset="-122"/>
              </a:rPr>
              <a:t>数据库</a:t>
            </a:r>
          </a:p>
        </p:txBody>
      </p:sp>
      <p:sp>
        <p:nvSpPr>
          <p:cNvPr id="13" name="Text Box 1052">
            <a:extLst>
              <a:ext uri="{FF2B5EF4-FFF2-40B4-BE49-F238E27FC236}">
                <a16:creationId xmlns:a16="http://schemas.microsoft.com/office/drawing/2014/main" id="{0FAE4455-3F5E-498B-AEB4-2229C77C0250}"/>
              </a:ext>
            </a:extLst>
          </p:cNvPr>
          <p:cNvSpPr txBox="1">
            <a:spLocks noChangeArrowheads="1"/>
          </p:cNvSpPr>
          <p:nvPr/>
        </p:nvSpPr>
        <p:spPr bwMode="auto">
          <a:xfrm>
            <a:off x="4160225" y="3278915"/>
            <a:ext cx="252028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来源于不同的单位</a:t>
            </a:r>
          </a:p>
        </p:txBody>
      </p:sp>
      <p:sp>
        <p:nvSpPr>
          <p:cNvPr id="14" name="Text Box 1052">
            <a:extLst>
              <a:ext uri="{FF2B5EF4-FFF2-40B4-BE49-F238E27FC236}">
                <a16:creationId xmlns:a16="http://schemas.microsoft.com/office/drawing/2014/main" id="{159A7594-81C7-47EC-8586-B1FA78395D10}"/>
              </a:ext>
            </a:extLst>
          </p:cNvPr>
          <p:cNvSpPr txBox="1">
            <a:spLocks noChangeArrowheads="1"/>
          </p:cNvSpPr>
          <p:nvPr/>
        </p:nvSpPr>
        <p:spPr bwMode="auto">
          <a:xfrm>
            <a:off x="1947241" y="3574210"/>
            <a:ext cx="1754594"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组织方式</a:t>
            </a:r>
          </a:p>
        </p:txBody>
      </p:sp>
      <p:sp>
        <p:nvSpPr>
          <p:cNvPr id="15" name="Text Box 1052">
            <a:extLst>
              <a:ext uri="{FF2B5EF4-FFF2-40B4-BE49-F238E27FC236}">
                <a16:creationId xmlns:a16="http://schemas.microsoft.com/office/drawing/2014/main" id="{75CB7F93-C73E-493E-928B-8D1F2CD725E3}"/>
              </a:ext>
            </a:extLst>
          </p:cNvPr>
          <p:cNvSpPr txBox="1">
            <a:spLocks noChangeArrowheads="1"/>
          </p:cNvSpPr>
          <p:nvPr/>
        </p:nvSpPr>
        <p:spPr bwMode="auto">
          <a:xfrm>
            <a:off x="1144081" y="2200966"/>
            <a:ext cx="1754594"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结构和格式</a:t>
            </a:r>
          </a:p>
        </p:txBody>
      </p:sp>
      <p:sp>
        <p:nvSpPr>
          <p:cNvPr id="16" name="Text Box 1052">
            <a:extLst>
              <a:ext uri="{FF2B5EF4-FFF2-40B4-BE49-F238E27FC236}">
                <a16:creationId xmlns:a16="http://schemas.microsoft.com/office/drawing/2014/main" id="{73F24470-24E7-451E-A072-9C1498E5D51C}"/>
              </a:ext>
            </a:extLst>
          </p:cNvPr>
          <p:cNvSpPr txBox="1">
            <a:spLocks noChangeArrowheads="1"/>
          </p:cNvSpPr>
          <p:nvPr/>
        </p:nvSpPr>
        <p:spPr bwMode="auto">
          <a:xfrm>
            <a:off x="7392082" y="3574210"/>
            <a:ext cx="252028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各类源数据</a:t>
            </a:r>
          </a:p>
        </p:txBody>
      </p:sp>
      <p:sp>
        <p:nvSpPr>
          <p:cNvPr id="17" name="Text Box 1052">
            <a:extLst>
              <a:ext uri="{FF2B5EF4-FFF2-40B4-BE49-F238E27FC236}">
                <a16:creationId xmlns:a16="http://schemas.microsoft.com/office/drawing/2014/main" id="{736B1A11-C839-4F72-851F-8B8B89F3C200}"/>
              </a:ext>
            </a:extLst>
          </p:cNvPr>
          <p:cNvSpPr txBox="1">
            <a:spLocks noChangeArrowheads="1"/>
          </p:cNvSpPr>
          <p:nvPr/>
        </p:nvSpPr>
        <p:spPr bwMode="auto">
          <a:xfrm>
            <a:off x="3910614" y="4196318"/>
            <a:ext cx="252028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分类转换</a:t>
            </a:r>
          </a:p>
        </p:txBody>
      </p:sp>
      <p:grpSp>
        <p:nvGrpSpPr>
          <p:cNvPr id="26" name="组合 25">
            <a:extLst>
              <a:ext uri="{FF2B5EF4-FFF2-40B4-BE49-F238E27FC236}">
                <a16:creationId xmlns:a16="http://schemas.microsoft.com/office/drawing/2014/main" id="{2ECE242F-D3E2-4104-A3D6-1F8BFA842836}"/>
              </a:ext>
            </a:extLst>
          </p:cNvPr>
          <p:cNvGrpSpPr/>
          <p:nvPr/>
        </p:nvGrpSpPr>
        <p:grpSpPr>
          <a:xfrm>
            <a:off x="8355901" y="1794130"/>
            <a:ext cx="1944206" cy="1099170"/>
            <a:chOff x="8607366" y="2964522"/>
            <a:chExt cx="1944206" cy="1099170"/>
          </a:xfrm>
        </p:grpSpPr>
        <p:pic>
          <p:nvPicPr>
            <p:cNvPr id="25" name="图片 24">
              <a:extLst>
                <a:ext uri="{FF2B5EF4-FFF2-40B4-BE49-F238E27FC236}">
                  <a16:creationId xmlns:a16="http://schemas.microsoft.com/office/drawing/2014/main" id="{04765574-3DE8-4C03-826C-6016B3A36DA9}"/>
                </a:ext>
              </a:extLst>
            </p:cNvPr>
            <p:cNvPicPr>
              <a:picLocks noChangeAspect="1"/>
            </p:cNvPicPr>
            <p:nvPr/>
          </p:nvPicPr>
          <p:blipFill>
            <a:blip r:embed="rId7"/>
            <a:stretch>
              <a:fillRect/>
            </a:stretch>
          </p:blipFill>
          <p:spPr>
            <a:xfrm>
              <a:off x="8903687" y="2964522"/>
              <a:ext cx="1411399" cy="923210"/>
            </a:xfrm>
            <a:prstGeom prst="rect">
              <a:avLst/>
            </a:prstGeom>
          </p:spPr>
        </p:pic>
        <p:sp>
          <p:nvSpPr>
            <p:cNvPr id="19" name="Text Box 1052">
              <a:extLst>
                <a:ext uri="{FF2B5EF4-FFF2-40B4-BE49-F238E27FC236}">
                  <a16:creationId xmlns:a16="http://schemas.microsoft.com/office/drawing/2014/main" id="{D4DCF60D-42DB-4293-8F3D-A63D740BD90F}"/>
                </a:ext>
              </a:extLst>
            </p:cNvPr>
            <p:cNvSpPr txBox="1">
              <a:spLocks noChangeArrowheads="1"/>
            </p:cNvSpPr>
            <p:nvPr/>
          </p:nvSpPr>
          <p:spPr bwMode="auto">
            <a:xfrm>
              <a:off x="8607366" y="3694360"/>
              <a:ext cx="1944206"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0071C1"/>
                  </a:solidFill>
                  <a:latin typeface="Times New Roman" panose="02020603050405020304" pitchFamily="18" charset="0"/>
                </a:rPr>
                <a:t>局部应用</a:t>
              </a:r>
            </a:p>
          </p:txBody>
        </p:sp>
      </p:grpSp>
      <p:grpSp>
        <p:nvGrpSpPr>
          <p:cNvPr id="28" name="组合 27">
            <a:extLst>
              <a:ext uri="{FF2B5EF4-FFF2-40B4-BE49-F238E27FC236}">
                <a16:creationId xmlns:a16="http://schemas.microsoft.com/office/drawing/2014/main" id="{D185ED6E-64F3-4DA5-A3F2-FA6DB9B6D903}"/>
              </a:ext>
            </a:extLst>
          </p:cNvPr>
          <p:cNvGrpSpPr/>
          <p:nvPr/>
        </p:nvGrpSpPr>
        <p:grpSpPr>
          <a:xfrm>
            <a:off x="5395844" y="4091441"/>
            <a:ext cx="1944206" cy="1159131"/>
            <a:chOff x="4494981" y="5125533"/>
            <a:chExt cx="1944206" cy="1159131"/>
          </a:xfrm>
        </p:grpSpPr>
        <p:pic>
          <p:nvPicPr>
            <p:cNvPr id="22" name="图片 21">
              <a:extLst>
                <a:ext uri="{FF2B5EF4-FFF2-40B4-BE49-F238E27FC236}">
                  <a16:creationId xmlns:a16="http://schemas.microsoft.com/office/drawing/2014/main" id="{22DDA718-ADD1-457C-AD55-36550CB7B885}"/>
                </a:ext>
              </a:extLst>
            </p:cNvPr>
            <p:cNvPicPr>
              <a:picLocks noChangeAspect="1"/>
            </p:cNvPicPr>
            <p:nvPr/>
          </p:nvPicPr>
          <p:blipFill>
            <a:blip r:embed="rId8"/>
            <a:stretch>
              <a:fillRect/>
            </a:stretch>
          </p:blipFill>
          <p:spPr>
            <a:xfrm>
              <a:off x="4891020" y="5125533"/>
              <a:ext cx="1152129" cy="974465"/>
            </a:xfrm>
            <a:prstGeom prst="rect">
              <a:avLst/>
            </a:prstGeom>
          </p:spPr>
        </p:pic>
        <p:sp>
          <p:nvSpPr>
            <p:cNvPr id="27" name="Text Box 1052">
              <a:extLst>
                <a:ext uri="{FF2B5EF4-FFF2-40B4-BE49-F238E27FC236}">
                  <a16:creationId xmlns:a16="http://schemas.microsoft.com/office/drawing/2014/main" id="{ADCB171A-8277-4A70-8E67-811BCC3053A2}"/>
                </a:ext>
              </a:extLst>
            </p:cNvPr>
            <p:cNvSpPr txBox="1">
              <a:spLocks noChangeArrowheads="1"/>
            </p:cNvSpPr>
            <p:nvPr/>
          </p:nvSpPr>
          <p:spPr bwMode="auto">
            <a:xfrm>
              <a:off x="4494981" y="5915332"/>
              <a:ext cx="1944206"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0071C1"/>
                  </a:solidFill>
                  <a:latin typeface="Times New Roman" panose="02020603050405020304" pitchFamily="18" charset="0"/>
                </a:rPr>
                <a:t>计算机</a:t>
              </a:r>
            </a:p>
          </p:txBody>
        </p:sp>
      </p:grpSp>
      <p:cxnSp>
        <p:nvCxnSpPr>
          <p:cNvPr id="18" name="直接箭头连接符 17">
            <a:extLst>
              <a:ext uri="{FF2B5EF4-FFF2-40B4-BE49-F238E27FC236}">
                <a16:creationId xmlns:a16="http://schemas.microsoft.com/office/drawing/2014/main" id="{6806701D-334A-427D-8BF0-761137F0BDED}"/>
              </a:ext>
            </a:extLst>
          </p:cNvPr>
          <p:cNvCxnSpPr>
            <a:cxnSpLocks/>
          </p:cNvCxnSpPr>
          <p:nvPr/>
        </p:nvCxnSpPr>
        <p:spPr bwMode="auto">
          <a:xfrm flipH="1">
            <a:off x="6813550" y="2652044"/>
            <a:ext cx="1676842" cy="1836812"/>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a:extLst>
              <a:ext uri="{FF2B5EF4-FFF2-40B4-BE49-F238E27FC236}">
                <a16:creationId xmlns:a16="http://schemas.microsoft.com/office/drawing/2014/main" id="{92A605D4-AE20-421E-84F5-908CDF013282}"/>
              </a:ext>
            </a:extLst>
          </p:cNvPr>
          <p:cNvCxnSpPr>
            <a:cxnSpLocks/>
          </p:cNvCxnSpPr>
          <p:nvPr/>
        </p:nvCxnSpPr>
        <p:spPr bwMode="auto">
          <a:xfrm flipH="1" flipV="1">
            <a:off x="4360795" y="3291564"/>
            <a:ext cx="1413066" cy="1179146"/>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4" name="Voice8">
            <a:hlinkClick r:id="" action="ppaction://media"/>
            <a:extLst>
              <a:ext uri="{FF2B5EF4-FFF2-40B4-BE49-F238E27FC236}">
                <a16:creationId xmlns:a16="http://schemas.microsoft.com/office/drawing/2014/main" id="{87EEE532-2917-48BA-94EA-8EF3B6F151B8}"/>
              </a:ext>
            </a:extLst>
          </p:cNvPr>
          <p:cNvPicPr>
            <a:picLocks noChangeAspect="1"/>
          </p:cNvPicPr>
          <p:nvPr>
            <a:audioFile r:link="rId3"/>
            <p:extLst>
              <p:ext uri="{DAA4B4D4-6D71-4841-9C94-3DE7FCFB9230}">
                <p14:media xmlns:p14="http://schemas.microsoft.com/office/powerpoint/2010/main" r:embed="rId4">
                  <p14:trim end="2724"/>
                </p14:media>
              </p:ext>
            </p:extLst>
          </p:nvPr>
        </p:nvPicPr>
        <p:blipFill>
          <a:blip r:embed="rId6"/>
          <a:stretch>
            <a:fillRect/>
          </a:stretch>
        </p:blipFill>
        <p:spPr>
          <a:xfrm>
            <a:off x="-778672" y="4565650"/>
            <a:ext cx="778672" cy="609601"/>
          </a:xfrm>
          <a:prstGeom prst="rect">
            <a:avLst/>
          </a:prstGeom>
        </p:spPr>
      </p:pic>
      <p:sp>
        <p:nvSpPr>
          <p:cNvPr id="40"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3897914" y="5533850"/>
            <a:ext cx="5071662"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综合成符合新设计的数据库结构的形式</a:t>
            </a:r>
          </a:p>
        </p:txBody>
      </p:sp>
      <p:sp>
        <p:nvSpPr>
          <p:cNvPr id="41" name="Text Box 1052">
            <a:extLst>
              <a:ext uri="{FF2B5EF4-FFF2-40B4-BE49-F238E27FC236}">
                <a16:creationId xmlns:a16="http://schemas.microsoft.com/office/drawing/2014/main" id="{AAB362CB-A712-45BD-85AD-6454AEF4619E}"/>
              </a:ext>
            </a:extLst>
          </p:cNvPr>
          <p:cNvSpPr txBox="1">
            <a:spLocks noChangeArrowheads="1"/>
          </p:cNvSpPr>
          <p:nvPr/>
        </p:nvSpPr>
        <p:spPr bwMode="auto">
          <a:xfrm>
            <a:off x="4829132" y="2424351"/>
            <a:ext cx="2979971"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这样的转换费力费时</a:t>
            </a:r>
          </a:p>
        </p:txBody>
      </p:sp>
      <p:sp>
        <p:nvSpPr>
          <p:cNvPr id="42" name="Text Box 1052">
            <a:extLst>
              <a:ext uri="{FF2B5EF4-FFF2-40B4-BE49-F238E27FC236}">
                <a16:creationId xmlns:a16="http://schemas.microsoft.com/office/drawing/2014/main" id="{A43547C3-5868-4D63-B559-56C1878842B3}"/>
              </a:ext>
            </a:extLst>
          </p:cNvPr>
          <p:cNvSpPr txBox="1">
            <a:spLocks noChangeArrowheads="1"/>
          </p:cNvSpPr>
          <p:nvPr/>
        </p:nvSpPr>
        <p:spPr bwMode="auto">
          <a:xfrm>
            <a:off x="1194752" y="2796673"/>
            <a:ext cx="2561572"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具体的应用环境</a:t>
            </a:r>
          </a:p>
        </p:txBody>
      </p:sp>
      <p:grpSp>
        <p:nvGrpSpPr>
          <p:cNvPr id="48" name="组合 47">
            <a:extLst>
              <a:ext uri="{FF2B5EF4-FFF2-40B4-BE49-F238E27FC236}">
                <a16:creationId xmlns:a16="http://schemas.microsoft.com/office/drawing/2014/main" id="{FE83437E-F1FF-4B2B-B3B4-B8FEB7E25A1B}"/>
              </a:ext>
            </a:extLst>
          </p:cNvPr>
          <p:cNvGrpSpPr/>
          <p:nvPr/>
        </p:nvGrpSpPr>
        <p:grpSpPr>
          <a:xfrm>
            <a:off x="3508038" y="2560837"/>
            <a:ext cx="2265528" cy="420502"/>
            <a:chOff x="3254408" y="5730216"/>
            <a:chExt cx="2265528" cy="420502"/>
          </a:xfrm>
        </p:grpSpPr>
        <p:sp>
          <p:nvSpPr>
            <p:cNvPr id="44" name="Text Box 1052">
              <a:extLst>
                <a:ext uri="{FF2B5EF4-FFF2-40B4-BE49-F238E27FC236}">
                  <a16:creationId xmlns:a16="http://schemas.microsoft.com/office/drawing/2014/main" id="{1B0BB89D-3493-4030-ADDE-24B1819C0662}"/>
                </a:ext>
              </a:extLst>
            </p:cNvPr>
            <p:cNvSpPr txBox="1">
              <a:spLocks noChangeArrowheads="1"/>
            </p:cNvSpPr>
            <p:nvPr/>
          </p:nvSpPr>
          <p:spPr bwMode="auto">
            <a:xfrm>
              <a:off x="3625833" y="5730216"/>
              <a:ext cx="1168208"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0071C1"/>
                  </a:solidFill>
                  <a:latin typeface="Times New Roman" panose="02020603050405020304" pitchFamily="18" charset="0"/>
                </a:rPr>
                <a:t>设计</a:t>
              </a:r>
            </a:p>
          </p:txBody>
        </p:sp>
        <p:cxnSp>
          <p:nvCxnSpPr>
            <p:cNvPr id="45" name="直接箭头连接符 44">
              <a:extLst>
                <a:ext uri="{FF2B5EF4-FFF2-40B4-BE49-F238E27FC236}">
                  <a16:creationId xmlns:a16="http://schemas.microsoft.com/office/drawing/2014/main" id="{593F5AAC-C41F-454E-A82A-FD0E7C076D4F}"/>
                </a:ext>
              </a:extLst>
            </p:cNvPr>
            <p:cNvCxnSpPr>
              <a:cxnSpLocks/>
            </p:cNvCxnSpPr>
            <p:nvPr/>
          </p:nvCxnSpPr>
          <p:spPr bwMode="auto">
            <a:xfrm>
              <a:off x="3254408" y="6150718"/>
              <a:ext cx="2265528" cy="0"/>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Text Box 1052">
            <a:extLst>
              <a:ext uri="{FF2B5EF4-FFF2-40B4-BE49-F238E27FC236}">
                <a16:creationId xmlns:a16="http://schemas.microsoft.com/office/drawing/2014/main" id="{C795E94B-6C9E-4475-B08F-ABFC606F9BA0}"/>
              </a:ext>
            </a:extLst>
          </p:cNvPr>
          <p:cNvSpPr txBox="1">
            <a:spLocks noChangeArrowheads="1"/>
          </p:cNvSpPr>
          <p:nvPr/>
        </p:nvSpPr>
        <p:spPr bwMode="auto">
          <a:xfrm>
            <a:off x="5653349" y="2797862"/>
            <a:ext cx="2561572"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录入子系统</a:t>
            </a:r>
          </a:p>
        </p:txBody>
      </p:sp>
      <p:grpSp>
        <p:nvGrpSpPr>
          <p:cNvPr id="50" name="组合 49">
            <a:extLst>
              <a:ext uri="{FF2B5EF4-FFF2-40B4-BE49-F238E27FC236}">
                <a16:creationId xmlns:a16="http://schemas.microsoft.com/office/drawing/2014/main" id="{52FAA52F-C6DA-4E8C-B4D9-10AFDF517F83}"/>
              </a:ext>
            </a:extLst>
          </p:cNvPr>
          <p:cNvGrpSpPr/>
          <p:nvPr/>
        </p:nvGrpSpPr>
        <p:grpSpPr>
          <a:xfrm>
            <a:off x="8104145" y="2165937"/>
            <a:ext cx="1944206" cy="1159131"/>
            <a:chOff x="4494981" y="5125533"/>
            <a:chExt cx="1944206" cy="1159131"/>
          </a:xfrm>
        </p:grpSpPr>
        <p:pic>
          <p:nvPicPr>
            <p:cNvPr id="51" name="图片 50">
              <a:extLst>
                <a:ext uri="{FF2B5EF4-FFF2-40B4-BE49-F238E27FC236}">
                  <a16:creationId xmlns:a16="http://schemas.microsoft.com/office/drawing/2014/main" id="{CED3EF37-9D78-4A5C-873B-ABDD0C1506B7}"/>
                </a:ext>
              </a:extLst>
            </p:cNvPr>
            <p:cNvPicPr>
              <a:picLocks noChangeAspect="1"/>
            </p:cNvPicPr>
            <p:nvPr/>
          </p:nvPicPr>
          <p:blipFill>
            <a:blip r:embed="rId8"/>
            <a:stretch>
              <a:fillRect/>
            </a:stretch>
          </p:blipFill>
          <p:spPr>
            <a:xfrm>
              <a:off x="4891020" y="5125533"/>
              <a:ext cx="1152129" cy="974465"/>
            </a:xfrm>
            <a:prstGeom prst="rect">
              <a:avLst/>
            </a:prstGeom>
          </p:spPr>
        </p:pic>
        <p:sp>
          <p:nvSpPr>
            <p:cNvPr id="52" name="Text Box 1052">
              <a:extLst>
                <a:ext uri="{FF2B5EF4-FFF2-40B4-BE49-F238E27FC236}">
                  <a16:creationId xmlns:a16="http://schemas.microsoft.com/office/drawing/2014/main" id="{D435A1FF-5283-4727-9C20-151FC27450ED}"/>
                </a:ext>
              </a:extLst>
            </p:cNvPr>
            <p:cNvSpPr txBox="1">
              <a:spLocks noChangeArrowheads="1"/>
            </p:cNvSpPr>
            <p:nvPr/>
          </p:nvSpPr>
          <p:spPr bwMode="auto">
            <a:xfrm>
              <a:off x="4494981" y="5915332"/>
              <a:ext cx="1944206"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0071C1"/>
                  </a:solidFill>
                  <a:latin typeface="Times New Roman" panose="02020603050405020304" pitchFamily="18" charset="0"/>
                </a:rPr>
                <a:t>计算机</a:t>
              </a:r>
            </a:p>
          </p:txBody>
        </p:sp>
      </p:grpSp>
      <p:sp>
        <p:nvSpPr>
          <p:cNvPr id="53" name="Text Box 1052">
            <a:extLst>
              <a:ext uri="{FF2B5EF4-FFF2-40B4-BE49-F238E27FC236}">
                <a16:creationId xmlns:a16="http://schemas.microsoft.com/office/drawing/2014/main" id="{6179A7CD-9012-4825-99C8-B36AA89ED3A8}"/>
              </a:ext>
            </a:extLst>
          </p:cNvPr>
          <p:cNvSpPr txBox="1">
            <a:spLocks noChangeArrowheads="1"/>
          </p:cNvSpPr>
          <p:nvPr/>
        </p:nvSpPr>
        <p:spPr bwMode="auto">
          <a:xfrm>
            <a:off x="9545641" y="2793121"/>
            <a:ext cx="2175962"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完成数据入库</a:t>
            </a:r>
          </a:p>
        </p:txBody>
      </p:sp>
      <p:sp>
        <p:nvSpPr>
          <p:cNvPr id="54" name="Text Box 1052">
            <a:extLst>
              <a:ext uri="{FF2B5EF4-FFF2-40B4-BE49-F238E27FC236}">
                <a16:creationId xmlns:a16="http://schemas.microsoft.com/office/drawing/2014/main" id="{8866E4F7-CDBD-4D32-8429-929BC925AC4A}"/>
              </a:ext>
            </a:extLst>
          </p:cNvPr>
          <p:cNvSpPr txBox="1">
            <a:spLocks noChangeArrowheads="1"/>
          </p:cNvSpPr>
          <p:nvPr/>
        </p:nvSpPr>
        <p:spPr bwMode="auto">
          <a:xfrm>
            <a:off x="5225773" y="3603447"/>
            <a:ext cx="2690001"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0071C1"/>
                </a:solidFill>
                <a:latin typeface="Times New Roman" panose="02020603050405020304" pitchFamily="18" charset="0"/>
              </a:rPr>
              <a:t>计算机辅助数据入库</a:t>
            </a:r>
          </a:p>
        </p:txBody>
      </p:sp>
      <p:sp>
        <p:nvSpPr>
          <p:cNvPr id="55" name="Text Box 1054">
            <a:extLst>
              <a:ext uri="{FF2B5EF4-FFF2-40B4-BE49-F238E27FC236}">
                <a16:creationId xmlns:a16="http://schemas.microsoft.com/office/drawing/2014/main" id="{1E95A0A7-370E-4158-BF1D-8F0CD030D5A6}"/>
              </a:ext>
            </a:extLst>
          </p:cNvPr>
          <p:cNvSpPr txBox="1">
            <a:spLocks noChangeArrowheads="1"/>
          </p:cNvSpPr>
          <p:nvPr/>
        </p:nvSpPr>
        <p:spPr bwMode="auto">
          <a:xfrm>
            <a:off x="1710605" y="1514327"/>
            <a:ext cx="921702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现有的关系数据库管理系统一般都提供不同关系数据库管理系统之间数据转换的工具。若原来是数据库系统，就要充分利用新系统的数据转换工具。</a:t>
            </a:r>
            <a:endParaRPr lang="en-US" altLang="zh-CN"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数据库应用程序的设计应该与数据库设计同时进行</a:t>
            </a:r>
            <a:endParaRPr lang="en-US" altLang="zh-CN"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在组织数据入库的同时还要调试应用程序</a:t>
            </a:r>
            <a:endParaRPr lang="zh-CN" altLang="en-US" sz="2000" dirty="0">
              <a:solidFill>
                <a:srgbClr val="0071C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1022424"/>
      </p:ext>
    </p:extLst>
  </p:cSld>
  <p:clrMapOvr>
    <a:masterClrMapping/>
  </p:clrMapOvr>
  <p:transition spd="slow" advTm="109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32" fill="hold"/>
                                        <p:tgtEl>
                                          <p:spTgt spid="7"/>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par>
                          <p:cTn id="13" fill="hold">
                            <p:stCondLst>
                              <p:cond delay="4632"/>
                            </p:stCondLst>
                            <p:childTnLst>
                              <p:par>
                                <p:cTn id="14" presetID="1" presetClass="mediacall" presetSubtype="0" fill="hold" nodeType="afterEffect">
                                  <p:stCondLst>
                                    <p:cond delay="3500"/>
                                  </p:stCondLst>
                                  <p:childTnLst>
                                    <p:cmd type="call" cmd="playFrom(0.0)">
                                      <p:cBhvr>
                                        <p:cTn id="15" dur="102204" fill="hold"/>
                                        <p:tgtEl>
                                          <p:spTgt spid="34"/>
                                        </p:tgtEl>
                                      </p:cBhvr>
                                    </p:cmd>
                                  </p:childTnLst>
                                </p:cTn>
                              </p:par>
                              <p:par>
                                <p:cTn id="16" presetID="10" presetClass="entr" presetSubtype="0" fill="hold" grpId="0" nodeType="withEffect">
                                  <p:stCondLst>
                                    <p:cond delay="3800"/>
                                  </p:stCondLst>
                                  <p:iterate type="lt">
                                    <p:tmPct val="45000"/>
                                  </p:iterate>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53" presetClass="entr" presetSubtype="16" fill="hold" grpId="0" nodeType="withEffect">
                                  <p:stCondLst>
                                    <p:cond delay="93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47" presetClass="entr" presetSubtype="0" fill="hold" grpId="0" nodeType="withEffect">
                                  <p:stCondLst>
                                    <p:cond delay="102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128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164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1760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10" presetClass="exit" presetSubtype="0" fill="hold" grpId="1" nodeType="withEffect">
                                  <p:stCondLst>
                                    <p:cond delay="2400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grpId="1" nodeType="withEffect">
                                  <p:stCondLst>
                                    <p:cond delay="2400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grpId="1" nodeType="withEffect">
                                  <p:stCondLst>
                                    <p:cond delay="24000"/>
                                  </p:stCondLst>
                                  <p:childTnLst>
                                    <p:animEffect transition="out" filter="fade">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par>
                                <p:cTn id="53" presetID="10" presetClass="exit" presetSubtype="0" fill="hold" grpId="1" nodeType="withEffect">
                                  <p:stCondLst>
                                    <p:cond delay="2400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grpId="2" nodeType="withEffect">
                                  <p:stCondLst>
                                    <p:cond delay="2400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47" presetClass="entr" presetSubtype="0" fill="hold" grpId="0" nodeType="withEffect">
                                  <p:stCondLst>
                                    <p:cond delay="2580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par>
                                <p:cTn id="64" presetID="53" presetClass="entr" presetSubtype="16" fill="hold" nodeType="withEffect">
                                  <p:stCondLst>
                                    <p:cond delay="27900"/>
                                  </p:stCondLst>
                                  <p:childTnLst>
                                    <p:set>
                                      <p:cBhvr>
                                        <p:cTn id="65" dur="1" fill="hold">
                                          <p:stCondLst>
                                            <p:cond delay="0"/>
                                          </p:stCondLst>
                                        </p:cTn>
                                        <p:tgtEl>
                                          <p:spTgt spid="26"/>
                                        </p:tgtEl>
                                        <p:attrNameLst>
                                          <p:attrName>style.visibility</p:attrName>
                                        </p:attrNameLst>
                                      </p:cBhvr>
                                      <p:to>
                                        <p:strVal val="visible"/>
                                      </p:to>
                                    </p:set>
                                    <p:anim calcmode="lin" valueType="num">
                                      <p:cBhvr>
                                        <p:cTn id="66" dur="500" fill="hold"/>
                                        <p:tgtEl>
                                          <p:spTgt spid="26"/>
                                        </p:tgtEl>
                                        <p:attrNameLst>
                                          <p:attrName>ppt_w</p:attrName>
                                        </p:attrNameLst>
                                      </p:cBhvr>
                                      <p:tavLst>
                                        <p:tav tm="0">
                                          <p:val>
                                            <p:fltVal val="0"/>
                                          </p:val>
                                        </p:tav>
                                        <p:tav tm="100000">
                                          <p:val>
                                            <p:strVal val="#ppt_w"/>
                                          </p:val>
                                        </p:tav>
                                      </p:tavLst>
                                    </p:anim>
                                    <p:anim calcmode="lin" valueType="num">
                                      <p:cBhvr>
                                        <p:cTn id="67" dur="500" fill="hold"/>
                                        <p:tgtEl>
                                          <p:spTgt spid="26"/>
                                        </p:tgtEl>
                                        <p:attrNameLst>
                                          <p:attrName>ppt_h</p:attrName>
                                        </p:attrNameLst>
                                      </p:cBhvr>
                                      <p:tavLst>
                                        <p:tav tm="0">
                                          <p:val>
                                            <p:fltVal val="0"/>
                                          </p:val>
                                        </p:tav>
                                        <p:tav tm="100000">
                                          <p:val>
                                            <p:strVal val="#ppt_h"/>
                                          </p:val>
                                        </p:tav>
                                      </p:tavLst>
                                    </p:anim>
                                    <p:animEffect transition="in" filter="fade">
                                      <p:cBhvr>
                                        <p:cTn id="68" dur="500"/>
                                        <p:tgtEl>
                                          <p:spTgt spid="26"/>
                                        </p:tgtEl>
                                      </p:cBhvr>
                                    </p:animEffect>
                                  </p:childTnLst>
                                </p:cTn>
                              </p:par>
                              <p:par>
                                <p:cTn id="69" presetID="22" presetClass="entr" presetSubtype="1" fill="hold" nodeType="withEffect">
                                  <p:stCondLst>
                                    <p:cond delay="29000"/>
                                  </p:stCondLst>
                                  <p:childTnLst>
                                    <p:set>
                                      <p:cBhvr>
                                        <p:cTn id="70" dur="1" fill="hold">
                                          <p:stCondLst>
                                            <p:cond delay="0"/>
                                          </p:stCondLst>
                                        </p:cTn>
                                        <p:tgtEl>
                                          <p:spTgt spid="18"/>
                                        </p:tgtEl>
                                        <p:attrNameLst>
                                          <p:attrName>style.visibility</p:attrName>
                                        </p:attrNameLst>
                                      </p:cBhvr>
                                      <p:to>
                                        <p:strVal val="visible"/>
                                      </p:to>
                                    </p:set>
                                    <p:animEffect transition="in" filter="wipe(up)">
                                      <p:cBhvr>
                                        <p:cTn id="71" dur="500"/>
                                        <p:tgtEl>
                                          <p:spTgt spid="18"/>
                                        </p:tgtEl>
                                      </p:cBhvr>
                                    </p:animEffect>
                                  </p:childTnLst>
                                </p:cTn>
                              </p:par>
                              <p:par>
                                <p:cTn id="72" presetID="53" presetClass="entr" presetSubtype="16" fill="hold" nodeType="withEffect">
                                  <p:stCondLst>
                                    <p:cond delay="30300"/>
                                  </p:stCondLst>
                                  <p:childTnLst>
                                    <p:set>
                                      <p:cBhvr>
                                        <p:cTn id="73" dur="1" fill="hold">
                                          <p:stCondLst>
                                            <p:cond delay="0"/>
                                          </p:stCondLst>
                                        </p:cTn>
                                        <p:tgtEl>
                                          <p:spTgt spid="28"/>
                                        </p:tgtEl>
                                        <p:attrNameLst>
                                          <p:attrName>style.visibility</p:attrName>
                                        </p:attrNameLst>
                                      </p:cBhvr>
                                      <p:to>
                                        <p:strVal val="visible"/>
                                      </p:to>
                                    </p:set>
                                    <p:anim calcmode="lin" valueType="num">
                                      <p:cBhvr>
                                        <p:cTn id="74" dur="700" fill="hold"/>
                                        <p:tgtEl>
                                          <p:spTgt spid="28"/>
                                        </p:tgtEl>
                                        <p:attrNameLst>
                                          <p:attrName>ppt_w</p:attrName>
                                        </p:attrNameLst>
                                      </p:cBhvr>
                                      <p:tavLst>
                                        <p:tav tm="0">
                                          <p:val>
                                            <p:fltVal val="0"/>
                                          </p:val>
                                        </p:tav>
                                        <p:tav tm="100000">
                                          <p:val>
                                            <p:strVal val="#ppt_w"/>
                                          </p:val>
                                        </p:tav>
                                      </p:tavLst>
                                    </p:anim>
                                    <p:anim calcmode="lin" valueType="num">
                                      <p:cBhvr>
                                        <p:cTn id="75" dur="700" fill="hold"/>
                                        <p:tgtEl>
                                          <p:spTgt spid="28"/>
                                        </p:tgtEl>
                                        <p:attrNameLst>
                                          <p:attrName>ppt_h</p:attrName>
                                        </p:attrNameLst>
                                      </p:cBhvr>
                                      <p:tavLst>
                                        <p:tav tm="0">
                                          <p:val>
                                            <p:fltVal val="0"/>
                                          </p:val>
                                        </p:tav>
                                        <p:tav tm="100000">
                                          <p:val>
                                            <p:strVal val="#ppt_h"/>
                                          </p:val>
                                        </p:tav>
                                      </p:tavLst>
                                    </p:anim>
                                    <p:animEffect transition="in" filter="fade">
                                      <p:cBhvr>
                                        <p:cTn id="76" dur="700"/>
                                        <p:tgtEl>
                                          <p:spTgt spid="28"/>
                                        </p:tgtEl>
                                      </p:cBhvr>
                                    </p:animEffect>
                                  </p:childTnLst>
                                </p:cTn>
                              </p:par>
                              <p:par>
                                <p:cTn id="77" presetID="47" presetClass="entr" presetSubtype="0" fill="hold" grpId="0" nodeType="withEffect">
                                  <p:stCondLst>
                                    <p:cond delay="3200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3490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1000"/>
                                        <p:tgtEl>
                                          <p:spTgt spid="40"/>
                                        </p:tgtEl>
                                      </p:cBhvr>
                                    </p:animEffect>
                                    <p:anim calcmode="lin" valueType="num">
                                      <p:cBhvr>
                                        <p:cTn id="85" dur="1000" fill="hold"/>
                                        <p:tgtEl>
                                          <p:spTgt spid="40"/>
                                        </p:tgtEl>
                                        <p:attrNameLst>
                                          <p:attrName>ppt_x</p:attrName>
                                        </p:attrNameLst>
                                      </p:cBhvr>
                                      <p:tavLst>
                                        <p:tav tm="0">
                                          <p:val>
                                            <p:strVal val="#ppt_x"/>
                                          </p:val>
                                        </p:tav>
                                        <p:tav tm="100000">
                                          <p:val>
                                            <p:strVal val="#ppt_x"/>
                                          </p:val>
                                        </p:tav>
                                      </p:tavLst>
                                    </p:anim>
                                    <p:anim calcmode="lin" valueType="num">
                                      <p:cBhvr>
                                        <p:cTn id="86" dur="1000" fill="hold"/>
                                        <p:tgtEl>
                                          <p:spTgt spid="40"/>
                                        </p:tgtEl>
                                        <p:attrNameLst>
                                          <p:attrName>ppt_y</p:attrName>
                                        </p:attrNameLst>
                                      </p:cBhvr>
                                      <p:tavLst>
                                        <p:tav tm="0">
                                          <p:val>
                                            <p:strVal val="#ppt_y-.1"/>
                                          </p:val>
                                        </p:tav>
                                        <p:tav tm="100000">
                                          <p:val>
                                            <p:strVal val="#ppt_y"/>
                                          </p:val>
                                        </p:tav>
                                      </p:tavLst>
                                    </p:anim>
                                  </p:childTnLst>
                                </p:cTn>
                              </p:par>
                              <p:par>
                                <p:cTn id="87" presetID="10" presetClass="exit" presetSubtype="0" fill="hold" grpId="1" nodeType="withEffect">
                                  <p:stCondLst>
                                    <p:cond delay="3770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par>
                                <p:cTn id="90" presetID="22" presetClass="entr" presetSubtype="4" fill="hold" nodeType="withEffect">
                                  <p:stCondLst>
                                    <p:cond delay="38000"/>
                                  </p:stCondLst>
                                  <p:childTnLst>
                                    <p:set>
                                      <p:cBhvr>
                                        <p:cTn id="91" dur="1" fill="hold">
                                          <p:stCondLst>
                                            <p:cond delay="0"/>
                                          </p:stCondLst>
                                        </p:cTn>
                                        <p:tgtEl>
                                          <p:spTgt spid="31"/>
                                        </p:tgtEl>
                                        <p:attrNameLst>
                                          <p:attrName>style.visibility</p:attrName>
                                        </p:attrNameLst>
                                      </p:cBhvr>
                                      <p:to>
                                        <p:strVal val="visible"/>
                                      </p:to>
                                    </p:set>
                                    <p:animEffect transition="in" filter="wipe(down)">
                                      <p:cBhvr>
                                        <p:cTn id="92" dur="500"/>
                                        <p:tgtEl>
                                          <p:spTgt spid="31"/>
                                        </p:tgtEl>
                                      </p:cBhvr>
                                    </p:animEffect>
                                  </p:childTnLst>
                                </p:cTn>
                              </p:par>
                              <p:par>
                                <p:cTn id="93" presetID="53" presetClass="entr" presetSubtype="16" fill="hold" grpId="3" nodeType="withEffect">
                                  <p:stCondLst>
                                    <p:cond delay="38800"/>
                                  </p:stCondLst>
                                  <p:childTnLst>
                                    <p:set>
                                      <p:cBhvr>
                                        <p:cTn id="94" dur="1" fill="hold">
                                          <p:stCondLst>
                                            <p:cond delay="0"/>
                                          </p:stCondLst>
                                        </p:cTn>
                                        <p:tgtEl>
                                          <p:spTgt spid="9"/>
                                        </p:tgtEl>
                                        <p:attrNameLst>
                                          <p:attrName>style.visibility</p:attrName>
                                        </p:attrNameLst>
                                      </p:cBhvr>
                                      <p:to>
                                        <p:strVal val="visible"/>
                                      </p:to>
                                    </p:set>
                                    <p:anim calcmode="lin" valueType="num">
                                      <p:cBhvr>
                                        <p:cTn id="95" dur="500" fill="hold"/>
                                        <p:tgtEl>
                                          <p:spTgt spid="9"/>
                                        </p:tgtEl>
                                        <p:attrNameLst>
                                          <p:attrName>ppt_w</p:attrName>
                                        </p:attrNameLst>
                                      </p:cBhvr>
                                      <p:tavLst>
                                        <p:tav tm="0">
                                          <p:val>
                                            <p:fltVal val="0"/>
                                          </p:val>
                                        </p:tav>
                                        <p:tav tm="100000">
                                          <p:val>
                                            <p:strVal val="#ppt_w"/>
                                          </p:val>
                                        </p:tav>
                                      </p:tavLst>
                                    </p:anim>
                                    <p:anim calcmode="lin" valueType="num">
                                      <p:cBhvr>
                                        <p:cTn id="96" dur="500" fill="hold"/>
                                        <p:tgtEl>
                                          <p:spTgt spid="9"/>
                                        </p:tgtEl>
                                        <p:attrNameLst>
                                          <p:attrName>ppt_h</p:attrName>
                                        </p:attrNameLst>
                                      </p:cBhvr>
                                      <p:tavLst>
                                        <p:tav tm="0">
                                          <p:val>
                                            <p:fltVal val="0"/>
                                          </p:val>
                                        </p:tav>
                                        <p:tav tm="100000">
                                          <p:val>
                                            <p:strVal val="#ppt_h"/>
                                          </p:val>
                                        </p:tav>
                                      </p:tavLst>
                                    </p:anim>
                                    <p:animEffect transition="in" filter="fade">
                                      <p:cBhvr>
                                        <p:cTn id="97" dur="500"/>
                                        <p:tgtEl>
                                          <p:spTgt spid="9"/>
                                        </p:tgtEl>
                                      </p:cBhvr>
                                    </p:animEffect>
                                  </p:childTnLst>
                                </p:cTn>
                              </p:par>
                              <p:par>
                                <p:cTn id="98" presetID="47" presetClass="entr" presetSubtype="0" fill="hold" grpId="0" nodeType="withEffect">
                                  <p:stCondLst>
                                    <p:cond delay="4160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1000"/>
                                        <p:tgtEl>
                                          <p:spTgt spid="41"/>
                                        </p:tgtEl>
                                      </p:cBhvr>
                                    </p:animEffect>
                                    <p:anim calcmode="lin" valueType="num">
                                      <p:cBhvr>
                                        <p:cTn id="101" dur="1000" fill="hold"/>
                                        <p:tgtEl>
                                          <p:spTgt spid="41"/>
                                        </p:tgtEl>
                                        <p:attrNameLst>
                                          <p:attrName>ppt_x</p:attrName>
                                        </p:attrNameLst>
                                      </p:cBhvr>
                                      <p:tavLst>
                                        <p:tav tm="0">
                                          <p:val>
                                            <p:strVal val="#ppt_x"/>
                                          </p:val>
                                        </p:tav>
                                        <p:tav tm="100000">
                                          <p:val>
                                            <p:strVal val="#ppt_x"/>
                                          </p:val>
                                        </p:tav>
                                      </p:tavLst>
                                    </p:anim>
                                    <p:anim calcmode="lin" valueType="num">
                                      <p:cBhvr>
                                        <p:cTn id="102" dur="1000" fill="hold"/>
                                        <p:tgtEl>
                                          <p:spTgt spid="41"/>
                                        </p:tgtEl>
                                        <p:attrNameLst>
                                          <p:attrName>ppt_y</p:attrName>
                                        </p:attrNameLst>
                                      </p:cBhvr>
                                      <p:tavLst>
                                        <p:tav tm="0">
                                          <p:val>
                                            <p:strVal val="#ppt_y-.1"/>
                                          </p:val>
                                        </p:tav>
                                        <p:tav tm="100000">
                                          <p:val>
                                            <p:strVal val="#ppt_y"/>
                                          </p:val>
                                        </p:tav>
                                      </p:tavLst>
                                    </p:anim>
                                  </p:childTnLst>
                                </p:cTn>
                              </p:par>
                              <p:par>
                                <p:cTn id="103" presetID="10" presetClass="exit" presetSubtype="0" fill="hold" nodeType="withEffect">
                                  <p:stCondLst>
                                    <p:cond delay="46000"/>
                                  </p:stCondLst>
                                  <p:childTnLst>
                                    <p:animEffect transition="out" filter="fade">
                                      <p:cBhvr>
                                        <p:cTn id="104" dur="500"/>
                                        <p:tgtEl>
                                          <p:spTgt spid="26"/>
                                        </p:tgtEl>
                                      </p:cBhvr>
                                    </p:animEffect>
                                    <p:set>
                                      <p:cBhvr>
                                        <p:cTn id="105" dur="1" fill="hold">
                                          <p:stCondLst>
                                            <p:cond delay="499"/>
                                          </p:stCondLst>
                                        </p:cTn>
                                        <p:tgtEl>
                                          <p:spTgt spid="26"/>
                                        </p:tgtEl>
                                        <p:attrNameLst>
                                          <p:attrName>style.visibility</p:attrName>
                                        </p:attrNameLst>
                                      </p:cBhvr>
                                      <p:to>
                                        <p:strVal val="hidden"/>
                                      </p:to>
                                    </p:set>
                                  </p:childTnLst>
                                </p:cTn>
                              </p:par>
                              <p:par>
                                <p:cTn id="106" presetID="10" presetClass="exit" presetSubtype="0" fill="hold" grpId="1" nodeType="withEffect">
                                  <p:stCondLst>
                                    <p:cond delay="46000"/>
                                  </p:stCondLst>
                                  <p:childTnLst>
                                    <p:animEffect transition="out" filter="fade">
                                      <p:cBhvr>
                                        <p:cTn id="107" dur="500"/>
                                        <p:tgtEl>
                                          <p:spTgt spid="16"/>
                                        </p:tgtEl>
                                      </p:cBhvr>
                                    </p:animEffect>
                                    <p:set>
                                      <p:cBhvr>
                                        <p:cTn id="108" dur="1" fill="hold">
                                          <p:stCondLst>
                                            <p:cond delay="499"/>
                                          </p:stCondLst>
                                        </p:cTn>
                                        <p:tgtEl>
                                          <p:spTgt spid="16"/>
                                        </p:tgtEl>
                                        <p:attrNameLst>
                                          <p:attrName>style.visibility</p:attrName>
                                        </p:attrNameLst>
                                      </p:cBhvr>
                                      <p:to>
                                        <p:strVal val="hidden"/>
                                      </p:to>
                                    </p:set>
                                  </p:childTnLst>
                                </p:cTn>
                              </p:par>
                              <p:par>
                                <p:cTn id="109" presetID="10" presetClass="exit" presetSubtype="0" fill="hold" nodeType="withEffect">
                                  <p:stCondLst>
                                    <p:cond delay="46000"/>
                                  </p:stCondLst>
                                  <p:childTnLst>
                                    <p:animEffect transition="out" filter="fade">
                                      <p:cBhvr>
                                        <p:cTn id="110" dur="500"/>
                                        <p:tgtEl>
                                          <p:spTgt spid="18"/>
                                        </p:tgtEl>
                                      </p:cBhvr>
                                    </p:animEffect>
                                    <p:set>
                                      <p:cBhvr>
                                        <p:cTn id="111" dur="1" fill="hold">
                                          <p:stCondLst>
                                            <p:cond delay="499"/>
                                          </p:stCondLst>
                                        </p:cTn>
                                        <p:tgtEl>
                                          <p:spTgt spid="18"/>
                                        </p:tgtEl>
                                        <p:attrNameLst>
                                          <p:attrName>style.visibility</p:attrName>
                                        </p:attrNameLst>
                                      </p:cBhvr>
                                      <p:to>
                                        <p:strVal val="hidden"/>
                                      </p:to>
                                    </p:set>
                                  </p:childTnLst>
                                </p:cTn>
                              </p:par>
                              <p:par>
                                <p:cTn id="112" presetID="10" presetClass="exit" presetSubtype="0" fill="hold" nodeType="withEffect">
                                  <p:stCondLst>
                                    <p:cond delay="46000"/>
                                  </p:stCondLst>
                                  <p:childTnLst>
                                    <p:animEffect transition="out" filter="fade">
                                      <p:cBhvr>
                                        <p:cTn id="113" dur="500"/>
                                        <p:tgtEl>
                                          <p:spTgt spid="28"/>
                                        </p:tgtEl>
                                      </p:cBhvr>
                                    </p:animEffect>
                                    <p:set>
                                      <p:cBhvr>
                                        <p:cTn id="114" dur="1" fill="hold">
                                          <p:stCondLst>
                                            <p:cond delay="499"/>
                                          </p:stCondLst>
                                        </p:cTn>
                                        <p:tgtEl>
                                          <p:spTgt spid="28"/>
                                        </p:tgtEl>
                                        <p:attrNameLst>
                                          <p:attrName>style.visibility</p:attrName>
                                        </p:attrNameLst>
                                      </p:cBhvr>
                                      <p:to>
                                        <p:strVal val="hidden"/>
                                      </p:to>
                                    </p:set>
                                  </p:childTnLst>
                                </p:cTn>
                              </p:par>
                              <p:par>
                                <p:cTn id="115" presetID="10" presetClass="exit" presetSubtype="0" fill="hold" grpId="1" nodeType="withEffect">
                                  <p:stCondLst>
                                    <p:cond delay="46000"/>
                                  </p:stCondLst>
                                  <p:childTnLst>
                                    <p:animEffect transition="out" filter="fade">
                                      <p:cBhvr>
                                        <p:cTn id="116" dur="600"/>
                                        <p:tgtEl>
                                          <p:spTgt spid="17"/>
                                        </p:tgtEl>
                                      </p:cBhvr>
                                    </p:animEffect>
                                    <p:set>
                                      <p:cBhvr>
                                        <p:cTn id="117" dur="1" fill="hold">
                                          <p:stCondLst>
                                            <p:cond delay="599"/>
                                          </p:stCondLst>
                                        </p:cTn>
                                        <p:tgtEl>
                                          <p:spTgt spid="17"/>
                                        </p:tgtEl>
                                        <p:attrNameLst>
                                          <p:attrName>style.visibility</p:attrName>
                                        </p:attrNameLst>
                                      </p:cBhvr>
                                      <p:to>
                                        <p:strVal val="hidden"/>
                                      </p:to>
                                    </p:set>
                                  </p:childTnLst>
                                </p:cTn>
                              </p:par>
                              <p:par>
                                <p:cTn id="118" presetID="10" presetClass="exit" presetSubtype="0" fill="hold" nodeType="withEffect">
                                  <p:stCondLst>
                                    <p:cond delay="46000"/>
                                  </p:stCondLst>
                                  <p:childTnLst>
                                    <p:animEffect transition="out" filter="fade">
                                      <p:cBhvr>
                                        <p:cTn id="119" dur="500"/>
                                        <p:tgtEl>
                                          <p:spTgt spid="31"/>
                                        </p:tgtEl>
                                      </p:cBhvr>
                                    </p:animEffect>
                                    <p:set>
                                      <p:cBhvr>
                                        <p:cTn id="120" dur="1" fill="hold">
                                          <p:stCondLst>
                                            <p:cond delay="499"/>
                                          </p:stCondLst>
                                        </p:cTn>
                                        <p:tgtEl>
                                          <p:spTgt spid="31"/>
                                        </p:tgtEl>
                                        <p:attrNameLst>
                                          <p:attrName>style.visibility</p:attrName>
                                        </p:attrNameLst>
                                      </p:cBhvr>
                                      <p:to>
                                        <p:strVal val="hidden"/>
                                      </p:to>
                                    </p:set>
                                  </p:childTnLst>
                                </p:cTn>
                              </p:par>
                              <p:par>
                                <p:cTn id="121" presetID="10" presetClass="exit" presetSubtype="0" fill="hold" grpId="1" nodeType="withEffect">
                                  <p:stCondLst>
                                    <p:cond delay="46000"/>
                                  </p:stCondLst>
                                  <p:childTnLst>
                                    <p:animEffect transition="out" filter="fade">
                                      <p:cBhvr>
                                        <p:cTn id="122" dur="500"/>
                                        <p:tgtEl>
                                          <p:spTgt spid="9"/>
                                        </p:tgtEl>
                                      </p:cBhvr>
                                    </p:animEffect>
                                    <p:set>
                                      <p:cBhvr>
                                        <p:cTn id="123" dur="1" fill="hold">
                                          <p:stCondLst>
                                            <p:cond delay="499"/>
                                          </p:stCondLst>
                                        </p:cTn>
                                        <p:tgtEl>
                                          <p:spTgt spid="9"/>
                                        </p:tgtEl>
                                        <p:attrNameLst>
                                          <p:attrName>style.visibility</p:attrName>
                                        </p:attrNameLst>
                                      </p:cBhvr>
                                      <p:to>
                                        <p:strVal val="hidden"/>
                                      </p:to>
                                    </p:set>
                                  </p:childTnLst>
                                </p:cTn>
                              </p:par>
                              <p:par>
                                <p:cTn id="124" presetID="10" presetClass="exit" presetSubtype="0" fill="hold" grpId="1" nodeType="withEffect">
                                  <p:stCondLst>
                                    <p:cond delay="46000"/>
                                  </p:stCondLst>
                                  <p:childTnLst>
                                    <p:animEffect transition="out" filter="fade">
                                      <p:cBhvr>
                                        <p:cTn id="125" dur="500"/>
                                        <p:tgtEl>
                                          <p:spTgt spid="41"/>
                                        </p:tgtEl>
                                      </p:cBhvr>
                                    </p:animEffect>
                                    <p:set>
                                      <p:cBhvr>
                                        <p:cTn id="126" dur="1" fill="hold">
                                          <p:stCondLst>
                                            <p:cond delay="499"/>
                                          </p:stCondLst>
                                        </p:cTn>
                                        <p:tgtEl>
                                          <p:spTgt spid="41"/>
                                        </p:tgtEl>
                                        <p:attrNameLst>
                                          <p:attrName>style.visibility</p:attrName>
                                        </p:attrNameLst>
                                      </p:cBhvr>
                                      <p:to>
                                        <p:strVal val="hidden"/>
                                      </p:to>
                                    </p:set>
                                  </p:childTnLst>
                                </p:cTn>
                              </p:par>
                              <p:par>
                                <p:cTn id="127" presetID="47" presetClass="entr" presetSubtype="0" fill="hold" grpId="0" nodeType="withEffect">
                                  <p:stCondLst>
                                    <p:cond delay="5100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1000"/>
                                        <p:tgtEl>
                                          <p:spTgt spid="42"/>
                                        </p:tgtEl>
                                      </p:cBhvr>
                                    </p:animEffect>
                                    <p:anim calcmode="lin" valueType="num">
                                      <p:cBhvr>
                                        <p:cTn id="130" dur="1000" fill="hold"/>
                                        <p:tgtEl>
                                          <p:spTgt spid="42"/>
                                        </p:tgtEl>
                                        <p:attrNameLst>
                                          <p:attrName>ppt_x</p:attrName>
                                        </p:attrNameLst>
                                      </p:cBhvr>
                                      <p:tavLst>
                                        <p:tav tm="0">
                                          <p:val>
                                            <p:strVal val="#ppt_x"/>
                                          </p:val>
                                        </p:tav>
                                        <p:tav tm="100000">
                                          <p:val>
                                            <p:strVal val="#ppt_x"/>
                                          </p:val>
                                        </p:tav>
                                      </p:tavLst>
                                    </p:anim>
                                    <p:anim calcmode="lin" valueType="num">
                                      <p:cBhvr>
                                        <p:cTn id="131" dur="1000" fill="hold"/>
                                        <p:tgtEl>
                                          <p:spTgt spid="42"/>
                                        </p:tgtEl>
                                        <p:attrNameLst>
                                          <p:attrName>ppt_y</p:attrName>
                                        </p:attrNameLst>
                                      </p:cBhvr>
                                      <p:tavLst>
                                        <p:tav tm="0">
                                          <p:val>
                                            <p:strVal val="#ppt_y-.1"/>
                                          </p:val>
                                        </p:tav>
                                        <p:tav tm="100000">
                                          <p:val>
                                            <p:strVal val="#ppt_y"/>
                                          </p:val>
                                        </p:tav>
                                      </p:tavLst>
                                    </p:anim>
                                  </p:childTnLst>
                                </p:cTn>
                              </p:par>
                              <p:par>
                                <p:cTn id="132" presetID="22" presetClass="entr" presetSubtype="8" fill="hold" nodeType="withEffect">
                                  <p:stCondLst>
                                    <p:cond delay="52100"/>
                                  </p:stCondLst>
                                  <p:childTnLst>
                                    <p:set>
                                      <p:cBhvr>
                                        <p:cTn id="133" dur="1" fill="hold">
                                          <p:stCondLst>
                                            <p:cond delay="0"/>
                                          </p:stCondLst>
                                        </p:cTn>
                                        <p:tgtEl>
                                          <p:spTgt spid="48"/>
                                        </p:tgtEl>
                                        <p:attrNameLst>
                                          <p:attrName>style.visibility</p:attrName>
                                        </p:attrNameLst>
                                      </p:cBhvr>
                                      <p:to>
                                        <p:strVal val="visible"/>
                                      </p:to>
                                    </p:set>
                                    <p:animEffect transition="in" filter="wipe(left)">
                                      <p:cBhvr>
                                        <p:cTn id="134" dur="500"/>
                                        <p:tgtEl>
                                          <p:spTgt spid="48"/>
                                        </p:tgtEl>
                                      </p:cBhvr>
                                    </p:animEffect>
                                  </p:childTnLst>
                                </p:cTn>
                              </p:par>
                              <p:par>
                                <p:cTn id="135" presetID="47" presetClass="entr" presetSubtype="0" fill="hold" grpId="0" nodeType="withEffect">
                                  <p:stCondLst>
                                    <p:cond delay="5310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1000"/>
                                        <p:tgtEl>
                                          <p:spTgt spid="49"/>
                                        </p:tgtEl>
                                      </p:cBhvr>
                                    </p:animEffect>
                                    <p:anim calcmode="lin" valueType="num">
                                      <p:cBhvr>
                                        <p:cTn id="138" dur="1000" fill="hold"/>
                                        <p:tgtEl>
                                          <p:spTgt spid="49"/>
                                        </p:tgtEl>
                                        <p:attrNameLst>
                                          <p:attrName>ppt_x</p:attrName>
                                        </p:attrNameLst>
                                      </p:cBhvr>
                                      <p:tavLst>
                                        <p:tav tm="0">
                                          <p:val>
                                            <p:strVal val="#ppt_x"/>
                                          </p:val>
                                        </p:tav>
                                        <p:tav tm="100000">
                                          <p:val>
                                            <p:strVal val="#ppt_x"/>
                                          </p:val>
                                        </p:tav>
                                      </p:tavLst>
                                    </p:anim>
                                    <p:anim calcmode="lin" valueType="num">
                                      <p:cBhvr>
                                        <p:cTn id="139" dur="1000" fill="hold"/>
                                        <p:tgtEl>
                                          <p:spTgt spid="49"/>
                                        </p:tgtEl>
                                        <p:attrNameLst>
                                          <p:attrName>ppt_y</p:attrName>
                                        </p:attrNameLst>
                                      </p:cBhvr>
                                      <p:tavLst>
                                        <p:tav tm="0">
                                          <p:val>
                                            <p:strVal val="#ppt_y-.1"/>
                                          </p:val>
                                        </p:tav>
                                        <p:tav tm="100000">
                                          <p:val>
                                            <p:strVal val="#ppt_y"/>
                                          </p:val>
                                        </p:tav>
                                      </p:tavLst>
                                    </p:anim>
                                  </p:childTnLst>
                                </p:cTn>
                              </p:par>
                              <p:par>
                                <p:cTn id="140" presetID="53" presetClass="entr" presetSubtype="16" fill="hold" nodeType="withEffect">
                                  <p:stCondLst>
                                    <p:cond delay="55000"/>
                                  </p:stCondLst>
                                  <p:childTnLst>
                                    <p:set>
                                      <p:cBhvr>
                                        <p:cTn id="141" dur="1" fill="hold">
                                          <p:stCondLst>
                                            <p:cond delay="0"/>
                                          </p:stCondLst>
                                        </p:cTn>
                                        <p:tgtEl>
                                          <p:spTgt spid="50"/>
                                        </p:tgtEl>
                                        <p:attrNameLst>
                                          <p:attrName>style.visibility</p:attrName>
                                        </p:attrNameLst>
                                      </p:cBhvr>
                                      <p:to>
                                        <p:strVal val="visible"/>
                                      </p:to>
                                    </p:set>
                                    <p:anim calcmode="lin" valueType="num">
                                      <p:cBhvr>
                                        <p:cTn id="142" dur="700" fill="hold"/>
                                        <p:tgtEl>
                                          <p:spTgt spid="50"/>
                                        </p:tgtEl>
                                        <p:attrNameLst>
                                          <p:attrName>ppt_w</p:attrName>
                                        </p:attrNameLst>
                                      </p:cBhvr>
                                      <p:tavLst>
                                        <p:tav tm="0">
                                          <p:val>
                                            <p:fltVal val="0"/>
                                          </p:val>
                                        </p:tav>
                                        <p:tav tm="100000">
                                          <p:val>
                                            <p:strVal val="#ppt_w"/>
                                          </p:val>
                                        </p:tav>
                                      </p:tavLst>
                                    </p:anim>
                                    <p:anim calcmode="lin" valueType="num">
                                      <p:cBhvr>
                                        <p:cTn id="143" dur="700" fill="hold"/>
                                        <p:tgtEl>
                                          <p:spTgt spid="50"/>
                                        </p:tgtEl>
                                        <p:attrNameLst>
                                          <p:attrName>ppt_h</p:attrName>
                                        </p:attrNameLst>
                                      </p:cBhvr>
                                      <p:tavLst>
                                        <p:tav tm="0">
                                          <p:val>
                                            <p:fltVal val="0"/>
                                          </p:val>
                                        </p:tav>
                                        <p:tav tm="100000">
                                          <p:val>
                                            <p:strVal val="#ppt_h"/>
                                          </p:val>
                                        </p:tav>
                                      </p:tavLst>
                                    </p:anim>
                                    <p:animEffect transition="in" filter="fade">
                                      <p:cBhvr>
                                        <p:cTn id="144" dur="700"/>
                                        <p:tgtEl>
                                          <p:spTgt spid="50"/>
                                        </p:tgtEl>
                                      </p:cBhvr>
                                    </p:animEffect>
                                  </p:childTnLst>
                                </p:cTn>
                              </p:par>
                              <p:par>
                                <p:cTn id="145" presetID="47" presetClass="entr" presetSubtype="0" fill="hold" grpId="0" nodeType="withEffect">
                                  <p:stCondLst>
                                    <p:cond delay="56400"/>
                                  </p:stCondLst>
                                  <p:childTnLst>
                                    <p:set>
                                      <p:cBhvr>
                                        <p:cTn id="146" dur="1" fill="hold">
                                          <p:stCondLst>
                                            <p:cond delay="0"/>
                                          </p:stCondLst>
                                        </p:cTn>
                                        <p:tgtEl>
                                          <p:spTgt spid="53"/>
                                        </p:tgtEl>
                                        <p:attrNameLst>
                                          <p:attrName>style.visibility</p:attrName>
                                        </p:attrNameLst>
                                      </p:cBhvr>
                                      <p:to>
                                        <p:strVal val="visible"/>
                                      </p:to>
                                    </p:set>
                                    <p:animEffect transition="in" filter="fade">
                                      <p:cBhvr>
                                        <p:cTn id="147" dur="1000"/>
                                        <p:tgtEl>
                                          <p:spTgt spid="53"/>
                                        </p:tgtEl>
                                      </p:cBhvr>
                                    </p:animEffect>
                                    <p:anim calcmode="lin" valueType="num">
                                      <p:cBhvr>
                                        <p:cTn id="148" dur="1000" fill="hold"/>
                                        <p:tgtEl>
                                          <p:spTgt spid="53"/>
                                        </p:tgtEl>
                                        <p:attrNameLst>
                                          <p:attrName>ppt_x</p:attrName>
                                        </p:attrNameLst>
                                      </p:cBhvr>
                                      <p:tavLst>
                                        <p:tav tm="0">
                                          <p:val>
                                            <p:strVal val="#ppt_x"/>
                                          </p:val>
                                        </p:tav>
                                        <p:tav tm="100000">
                                          <p:val>
                                            <p:strVal val="#ppt_x"/>
                                          </p:val>
                                        </p:tav>
                                      </p:tavLst>
                                    </p:anim>
                                    <p:anim calcmode="lin" valueType="num">
                                      <p:cBhvr>
                                        <p:cTn id="149" dur="1000" fill="hold"/>
                                        <p:tgtEl>
                                          <p:spTgt spid="53"/>
                                        </p:tgtEl>
                                        <p:attrNameLst>
                                          <p:attrName>ppt_y</p:attrName>
                                        </p:attrNameLst>
                                      </p:cBhvr>
                                      <p:tavLst>
                                        <p:tav tm="0">
                                          <p:val>
                                            <p:strVal val="#ppt_y-.1"/>
                                          </p:val>
                                        </p:tav>
                                        <p:tav tm="100000">
                                          <p:val>
                                            <p:strVal val="#ppt_y"/>
                                          </p:val>
                                        </p:tav>
                                      </p:tavLst>
                                    </p:anim>
                                  </p:childTnLst>
                                </p:cTn>
                              </p:par>
                              <p:par>
                                <p:cTn id="150" presetID="47" presetClass="entr" presetSubtype="0" fill="hold" grpId="0" nodeType="withEffect">
                                  <p:stCondLst>
                                    <p:cond delay="5850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1000"/>
                                        <p:tgtEl>
                                          <p:spTgt spid="54"/>
                                        </p:tgtEl>
                                      </p:cBhvr>
                                    </p:animEffect>
                                    <p:anim calcmode="lin" valueType="num">
                                      <p:cBhvr>
                                        <p:cTn id="153" dur="1000" fill="hold"/>
                                        <p:tgtEl>
                                          <p:spTgt spid="54"/>
                                        </p:tgtEl>
                                        <p:attrNameLst>
                                          <p:attrName>ppt_x</p:attrName>
                                        </p:attrNameLst>
                                      </p:cBhvr>
                                      <p:tavLst>
                                        <p:tav tm="0">
                                          <p:val>
                                            <p:strVal val="#ppt_x"/>
                                          </p:val>
                                        </p:tav>
                                        <p:tav tm="100000">
                                          <p:val>
                                            <p:strVal val="#ppt_x"/>
                                          </p:val>
                                        </p:tav>
                                      </p:tavLst>
                                    </p:anim>
                                    <p:anim calcmode="lin" valueType="num">
                                      <p:cBhvr>
                                        <p:cTn id="154" dur="1000" fill="hold"/>
                                        <p:tgtEl>
                                          <p:spTgt spid="54"/>
                                        </p:tgtEl>
                                        <p:attrNameLst>
                                          <p:attrName>ppt_y</p:attrName>
                                        </p:attrNameLst>
                                      </p:cBhvr>
                                      <p:tavLst>
                                        <p:tav tm="0">
                                          <p:val>
                                            <p:strVal val="#ppt_y-.1"/>
                                          </p:val>
                                        </p:tav>
                                        <p:tav tm="100000">
                                          <p:val>
                                            <p:strVal val="#ppt_y"/>
                                          </p:val>
                                        </p:tav>
                                      </p:tavLst>
                                    </p:anim>
                                  </p:childTnLst>
                                </p:cTn>
                              </p:par>
                              <p:par>
                                <p:cTn id="155" presetID="10" presetClass="exit" presetSubtype="0" fill="hold" grpId="1" nodeType="withEffect">
                                  <p:stCondLst>
                                    <p:cond delay="64700"/>
                                  </p:stCondLst>
                                  <p:childTnLst>
                                    <p:animEffect transition="out" filter="fade">
                                      <p:cBhvr>
                                        <p:cTn id="156" dur="500"/>
                                        <p:tgtEl>
                                          <p:spTgt spid="42"/>
                                        </p:tgtEl>
                                      </p:cBhvr>
                                    </p:animEffect>
                                    <p:set>
                                      <p:cBhvr>
                                        <p:cTn id="157" dur="1" fill="hold">
                                          <p:stCondLst>
                                            <p:cond delay="499"/>
                                          </p:stCondLst>
                                        </p:cTn>
                                        <p:tgtEl>
                                          <p:spTgt spid="42"/>
                                        </p:tgtEl>
                                        <p:attrNameLst>
                                          <p:attrName>style.visibility</p:attrName>
                                        </p:attrNameLst>
                                      </p:cBhvr>
                                      <p:to>
                                        <p:strVal val="hidden"/>
                                      </p:to>
                                    </p:set>
                                  </p:childTnLst>
                                </p:cTn>
                              </p:par>
                              <p:par>
                                <p:cTn id="158" presetID="10" presetClass="exit" presetSubtype="0" fill="hold" grpId="1" nodeType="withEffect">
                                  <p:stCondLst>
                                    <p:cond delay="64700"/>
                                  </p:stCondLst>
                                  <p:childTnLst>
                                    <p:animEffect transition="out" filter="fade">
                                      <p:cBhvr>
                                        <p:cTn id="159" dur="500"/>
                                        <p:tgtEl>
                                          <p:spTgt spid="49"/>
                                        </p:tgtEl>
                                      </p:cBhvr>
                                    </p:animEffect>
                                    <p:set>
                                      <p:cBhvr>
                                        <p:cTn id="160" dur="1" fill="hold">
                                          <p:stCondLst>
                                            <p:cond delay="499"/>
                                          </p:stCondLst>
                                        </p:cTn>
                                        <p:tgtEl>
                                          <p:spTgt spid="49"/>
                                        </p:tgtEl>
                                        <p:attrNameLst>
                                          <p:attrName>style.visibility</p:attrName>
                                        </p:attrNameLst>
                                      </p:cBhvr>
                                      <p:to>
                                        <p:strVal val="hidden"/>
                                      </p:to>
                                    </p:set>
                                  </p:childTnLst>
                                </p:cTn>
                              </p:par>
                              <p:par>
                                <p:cTn id="161" presetID="10" presetClass="exit" presetSubtype="0" fill="hold" nodeType="withEffect">
                                  <p:stCondLst>
                                    <p:cond delay="64700"/>
                                  </p:stCondLst>
                                  <p:childTnLst>
                                    <p:animEffect transition="out" filter="fade">
                                      <p:cBhvr>
                                        <p:cTn id="162" dur="500"/>
                                        <p:tgtEl>
                                          <p:spTgt spid="50"/>
                                        </p:tgtEl>
                                      </p:cBhvr>
                                    </p:animEffect>
                                    <p:set>
                                      <p:cBhvr>
                                        <p:cTn id="163" dur="1" fill="hold">
                                          <p:stCondLst>
                                            <p:cond delay="499"/>
                                          </p:stCondLst>
                                        </p:cTn>
                                        <p:tgtEl>
                                          <p:spTgt spid="50"/>
                                        </p:tgtEl>
                                        <p:attrNameLst>
                                          <p:attrName>style.visibility</p:attrName>
                                        </p:attrNameLst>
                                      </p:cBhvr>
                                      <p:to>
                                        <p:strVal val="hidden"/>
                                      </p:to>
                                    </p:set>
                                  </p:childTnLst>
                                </p:cTn>
                              </p:par>
                              <p:par>
                                <p:cTn id="164" presetID="10" presetClass="exit" presetSubtype="0" fill="hold" grpId="1" nodeType="withEffect">
                                  <p:stCondLst>
                                    <p:cond delay="64700"/>
                                  </p:stCondLst>
                                  <p:childTnLst>
                                    <p:animEffect transition="out" filter="fade">
                                      <p:cBhvr>
                                        <p:cTn id="165" dur="500"/>
                                        <p:tgtEl>
                                          <p:spTgt spid="53"/>
                                        </p:tgtEl>
                                      </p:cBhvr>
                                    </p:animEffect>
                                    <p:set>
                                      <p:cBhvr>
                                        <p:cTn id="166" dur="1" fill="hold">
                                          <p:stCondLst>
                                            <p:cond delay="499"/>
                                          </p:stCondLst>
                                        </p:cTn>
                                        <p:tgtEl>
                                          <p:spTgt spid="53"/>
                                        </p:tgtEl>
                                        <p:attrNameLst>
                                          <p:attrName>style.visibility</p:attrName>
                                        </p:attrNameLst>
                                      </p:cBhvr>
                                      <p:to>
                                        <p:strVal val="hidden"/>
                                      </p:to>
                                    </p:set>
                                  </p:childTnLst>
                                </p:cTn>
                              </p:par>
                              <p:par>
                                <p:cTn id="167" presetID="10" presetClass="exit" presetSubtype="0" fill="hold" nodeType="withEffect">
                                  <p:stCondLst>
                                    <p:cond delay="64700"/>
                                  </p:stCondLst>
                                  <p:childTnLst>
                                    <p:animEffect transition="out" filter="fade">
                                      <p:cBhvr>
                                        <p:cTn id="168" dur="500"/>
                                        <p:tgtEl>
                                          <p:spTgt spid="48"/>
                                        </p:tgtEl>
                                      </p:cBhvr>
                                    </p:animEffect>
                                    <p:set>
                                      <p:cBhvr>
                                        <p:cTn id="169" dur="1" fill="hold">
                                          <p:stCondLst>
                                            <p:cond delay="499"/>
                                          </p:stCondLst>
                                        </p:cTn>
                                        <p:tgtEl>
                                          <p:spTgt spid="48"/>
                                        </p:tgtEl>
                                        <p:attrNameLst>
                                          <p:attrName>style.visibility</p:attrName>
                                        </p:attrNameLst>
                                      </p:cBhvr>
                                      <p:to>
                                        <p:strVal val="hidden"/>
                                      </p:to>
                                    </p:set>
                                  </p:childTnLst>
                                </p:cTn>
                              </p:par>
                              <p:par>
                                <p:cTn id="170" presetID="10" presetClass="exit" presetSubtype="0" fill="hold" grpId="1" nodeType="withEffect">
                                  <p:stCondLst>
                                    <p:cond delay="64700"/>
                                  </p:stCondLst>
                                  <p:childTnLst>
                                    <p:animEffect transition="out" filter="fade">
                                      <p:cBhvr>
                                        <p:cTn id="171" dur="500"/>
                                        <p:tgtEl>
                                          <p:spTgt spid="54"/>
                                        </p:tgtEl>
                                      </p:cBhvr>
                                    </p:animEffect>
                                    <p:set>
                                      <p:cBhvr>
                                        <p:cTn id="172" dur="1" fill="hold">
                                          <p:stCondLst>
                                            <p:cond delay="499"/>
                                          </p:stCondLst>
                                        </p:cTn>
                                        <p:tgtEl>
                                          <p:spTgt spid="54"/>
                                        </p:tgtEl>
                                        <p:attrNameLst>
                                          <p:attrName>style.visibility</p:attrName>
                                        </p:attrNameLst>
                                      </p:cBhvr>
                                      <p:to>
                                        <p:strVal val="hidden"/>
                                      </p:to>
                                    </p:set>
                                  </p:childTnLst>
                                </p:cTn>
                              </p:par>
                              <p:par>
                                <p:cTn id="173" presetID="10" presetClass="entr" presetSubtype="0" fill="hold" grpId="0" nodeType="withEffect">
                                  <p:stCondLst>
                                    <p:cond delay="76400"/>
                                  </p:stCondLst>
                                  <p:iterate type="lt">
                                    <p:tmPct val="23864"/>
                                  </p:iterate>
                                  <p:childTnLst>
                                    <p:set>
                                      <p:cBhvr>
                                        <p:cTn id="174" dur="1" fill="hold">
                                          <p:stCondLst>
                                            <p:cond delay="0"/>
                                          </p:stCondLst>
                                        </p:cTn>
                                        <p:tgtEl>
                                          <p:spTgt spid="55"/>
                                        </p:tgtEl>
                                        <p:attrNameLst>
                                          <p:attrName>style.visibility</p:attrName>
                                        </p:attrNameLst>
                                      </p:cBhvr>
                                      <p:to>
                                        <p:strVal val="visible"/>
                                      </p:to>
                                    </p:set>
                                    <p:animEffect transition="in" filter="fade">
                                      <p:cBhvr>
                                        <p:cTn id="175" dur="1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76" fill="hold" display="0">
                  <p:stCondLst>
                    <p:cond delay="indefinite"/>
                  </p:stCondLst>
                  <p:endCondLst>
                    <p:cond evt="onStopAudio" delay="0">
                      <p:tgtEl>
                        <p:sldTgt/>
                      </p:tgtEl>
                    </p:cond>
                  </p:endCondLst>
                </p:cTn>
                <p:tgtEl>
                  <p:spTgt spid="7"/>
                </p:tgtEl>
              </p:cMediaNode>
            </p:audio>
            <p:audio>
              <p:cMediaNode vol="100000" showWhenStopped="0">
                <p:cTn id="177" fill="hold" display="0">
                  <p:stCondLst>
                    <p:cond delay="indefinite"/>
                  </p:stCondLst>
                  <p:endCondLst>
                    <p:cond evt="onStopAudio" delay="0">
                      <p:tgtEl>
                        <p:sldTgt/>
                      </p:tgtEl>
                    </p:cond>
                  </p:endCondLst>
                </p:cTn>
                <p:tgtEl>
                  <p:spTgt spid="34"/>
                </p:tgtEl>
              </p:cMediaNode>
            </p:audio>
          </p:childTnLst>
        </p:cTn>
      </p:par>
    </p:tnLst>
    <p:bldLst>
      <p:bldP spid="2" grpId="0"/>
      <p:bldP spid="3" grpId="0"/>
      <p:bldP spid="4" grpId="0"/>
      <p:bldP spid="10" grpId="0"/>
      <p:bldP spid="10" grpId="1"/>
      <p:bldP spid="9" grpId="0" animBg="1"/>
      <p:bldP spid="9" grpId="1" animBg="1"/>
      <p:bldP spid="9" grpId="2" animBg="1"/>
      <p:bldP spid="9" grpId="3" animBg="1"/>
      <p:bldP spid="13" grpId="0"/>
      <p:bldP spid="13" grpId="1"/>
      <p:bldP spid="14" grpId="0"/>
      <p:bldP spid="14" grpId="1"/>
      <p:bldP spid="15" grpId="0"/>
      <p:bldP spid="15" grpId="1"/>
      <p:bldP spid="16" grpId="0"/>
      <p:bldP spid="16" grpId="1"/>
      <p:bldP spid="17" grpId="0"/>
      <p:bldP spid="17" grpId="1"/>
      <p:bldP spid="40" grpId="0"/>
      <p:bldP spid="40" grpId="1"/>
      <p:bldP spid="41" grpId="0"/>
      <p:bldP spid="41" grpId="1"/>
      <p:bldP spid="42" grpId="0"/>
      <p:bldP spid="42" grpId="1"/>
      <p:bldP spid="49" grpId="0"/>
      <p:bldP spid="49" grpId="1"/>
      <p:bldP spid="53" grpId="0"/>
      <p:bldP spid="53" grpId="1"/>
      <p:bldP spid="54" grpId="0"/>
      <p:bldP spid="54" grpId="1"/>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3F2C3CE9-374D-472A-B876-86D3BEEDD862}"/>
              </a:ext>
            </a:extLst>
          </p:cNvPr>
          <p:cNvGrpSpPr/>
          <p:nvPr/>
        </p:nvGrpSpPr>
        <p:grpSpPr>
          <a:xfrm rot="691600">
            <a:off x="5311158" y="4303094"/>
            <a:ext cx="5839966" cy="798451"/>
            <a:chOff x="7600812" y="4929455"/>
            <a:chExt cx="2081908" cy="798451"/>
          </a:xfrm>
        </p:grpSpPr>
        <p:cxnSp>
          <p:nvCxnSpPr>
            <p:cNvPr id="58" name="直接箭头连接符 57">
              <a:extLst>
                <a:ext uri="{FF2B5EF4-FFF2-40B4-BE49-F238E27FC236}">
                  <a16:creationId xmlns:a16="http://schemas.microsoft.com/office/drawing/2014/main" id="{78365E62-1295-48BB-99ED-F52FF63F6D55}"/>
                </a:ext>
              </a:extLst>
            </p:cNvPr>
            <p:cNvCxnSpPr>
              <a:cxnSpLocks/>
              <a:stCxn id="23" idx="2"/>
            </p:cNvCxnSpPr>
            <p:nvPr/>
          </p:nvCxnSpPr>
          <p:spPr bwMode="auto">
            <a:xfrm rot="20908400">
              <a:off x="7600812" y="4929455"/>
              <a:ext cx="1622226" cy="798451"/>
            </a:xfrm>
            <a:prstGeom prst="straightConnector1">
              <a:avLst/>
            </a:prstGeom>
            <a:solidFill>
              <a:schemeClr val="accent1"/>
            </a:solidFill>
            <a:ln w="38100" cap="flat" cmpd="sng" algn="ctr">
              <a:solidFill>
                <a:srgbClr val="FFC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 Box 1052">
              <a:extLst>
                <a:ext uri="{FF2B5EF4-FFF2-40B4-BE49-F238E27FC236}">
                  <a16:creationId xmlns:a16="http://schemas.microsoft.com/office/drawing/2014/main" id="{5ACDF4B5-A1EC-4AE4-93F1-BC70B1FC3145}"/>
                </a:ext>
              </a:extLst>
            </p:cNvPr>
            <p:cNvSpPr txBox="1">
              <a:spLocks noChangeArrowheads="1"/>
            </p:cNvSpPr>
            <p:nvPr/>
          </p:nvSpPr>
          <p:spPr bwMode="auto">
            <a:xfrm>
              <a:off x="8139041" y="4947976"/>
              <a:ext cx="1543679"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返回</a:t>
              </a:r>
            </a:p>
          </p:txBody>
        </p:sp>
      </p:grpSp>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a:solidFill>
                  <a:srgbClr val="0071C1"/>
                </a:solidFill>
                <a:latin typeface="Times New Roman" panose="02020603050405020304" pitchFamily="18" charset="0"/>
                <a:ea typeface="华文行楷" panose="02010800040101010101" pitchFamily="2" charset="-122"/>
              </a:rPr>
              <a:t>7.6.2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264126"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数据库的试运行</a:t>
            </a:r>
          </a:p>
        </p:txBody>
      </p:sp>
      <p:sp>
        <p:nvSpPr>
          <p:cNvPr id="4" name="文本框 3"/>
          <p:cNvSpPr txBox="1"/>
          <p:nvPr/>
        </p:nvSpPr>
        <p:spPr>
          <a:xfrm>
            <a:off x="1066916" y="905369"/>
            <a:ext cx="5677156"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数据库性能指标的测量</a:t>
            </a:r>
          </a:p>
        </p:txBody>
      </p:sp>
      <p:sp>
        <p:nvSpPr>
          <p:cNvPr id="8" name="Text Box 1054">
            <a:extLst>
              <a:ext uri="{FF2B5EF4-FFF2-40B4-BE49-F238E27FC236}">
                <a16:creationId xmlns:a16="http://schemas.microsoft.com/office/drawing/2014/main" id="{DBC4062E-4928-40D9-893A-9CB1BCE6FA59}"/>
              </a:ext>
            </a:extLst>
          </p:cNvPr>
          <p:cNvSpPr txBox="1">
            <a:spLocks noChangeArrowheads="1"/>
          </p:cNvSpPr>
          <p:nvPr/>
        </p:nvSpPr>
        <p:spPr bwMode="auto">
          <a:xfrm>
            <a:off x="1487488" y="1484784"/>
            <a:ext cx="92170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在数据库试运行时，还要测试系统的性能指标，分析其是否达到设计目标。</a:t>
            </a:r>
            <a:endParaRPr lang="en-US" altLang="zh-CN"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在对数据库进行物理设计时已初步确定了系统的物理参数值，但也要在试运行阶段实际测量和评价系统性能指标。 </a:t>
            </a:r>
          </a:p>
        </p:txBody>
      </p:sp>
      <p:pic>
        <p:nvPicPr>
          <p:cNvPr id="6" name="Voice9">
            <a:hlinkClick r:id="" action="ppaction://media"/>
            <a:extLst>
              <a:ext uri="{FF2B5EF4-FFF2-40B4-BE49-F238E27FC236}">
                <a16:creationId xmlns:a16="http://schemas.microsoft.com/office/drawing/2014/main" id="{35FF8DF5-1973-4636-BEC4-C75B7898DA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2792" y="3124200"/>
            <a:ext cx="609600" cy="609600"/>
          </a:xfrm>
          <a:prstGeom prst="rect">
            <a:avLst/>
          </a:prstGeom>
        </p:spPr>
      </p:pic>
      <p:sp>
        <p:nvSpPr>
          <p:cNvPr id="9" name="Text Box 1052">
            <a:extLst>
              <a:ext uri="{FF2B5EF4-FFF2-40B4-BE49-F238E27FC236}">
                <a16:creationId xmlns:a16="http://schemas.microsoft.com/office/drawing/2014/main" id="{7ADDA020-1ABF-4218-8C0E-9B0312090C7A}"/>
              </a:ext>
            </a:extLst>
          </p:cNvPr>
          <p:cNvSpPr txBox="1">
            <a:spLocks noChangeArrowheads="1"/>
          </p:cNvSpPr>
          <p:nvPr/>
        </p:nvSpPr>
        <p:spPr bwMode="auto">
          <a:xfrm>
            <a:off x="3935760" y="332447"/>
            <a:ext cx="3168352"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FF00"/>
                </a:solidFill>
                <a:latin typeface="Times New Roman" panose="02020603050405020304" pitchFamily="18" charset="0"/>
              </a:rPr>
              <a:t>实际运行数据库应用程序</a:t>
            </a:r>
          </a:p>
        </p:txBody>
      </p:sp>
      <p:sp>
        <p:nvSpPr>
          <p:cNvPr id="11" name="Text Box 1052">
            <a:extLst>
              <a:ext uri="{FF2B5EF4-FFF2-40B4-BE49-F238E27FC236}">
                <a16:creationId xmlns:a16="http://schemas.microsoft.com/office/drawing/2014/main" id="{7B401522-077E-480C-A9C4-2B39AAF63098}"/>
              </a:ext>
            </a:extLst>
          </p:cNvPr>
          <p:cNvSpPr txBox="1">
            <a:spLocks noChangeArrowheads="1"/>
          </p:cNvSpPr>
          <p:nvPr/>
        </p:nvSpPr>
        <p:spPr bwMode="auto">
          <a:xfrm>
            <a:off x="3935760" y="332447"/>
            <a:ext cx="3168352"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FF00"/>
                </a:solidFill>
                <a:latin typeface="Times New Roman" panose="02020603050405020304" pitchFamily="18" charset="0"/>
              </a:rPr>
              <a:t>执行对数据库的各种操作</a:t>
            </a:r>
          </a:p>
        </p:txBody>
      </p:sp>
      <p:sp>
        <p:nvSpPr>
          <p:cNvPr id="13" name="Text Box 1052">
            <a:extLst>
              <a:ext uri="{FF2B5EF4-FFF2-40B4-BE49-F238E27FC236}">
                <a16:creationId xmlns:a16="http://schemas.microsoft.com/office/drawing/2014/main" id="{0718FF3C-72A7-4034-8709-16556CBFEE41}"/>
              </a:ext>
            </a:extLst>
          </p:cNvPr>
          <p:cNvSpPr txBox="1">
            <a:spLocks noChangeArrowheads="1"/>
          </p:cNvSpPr>
          <p:nvPr/>
        </p:nvSpPr>
        <p:spPr bwMode="auto">
          <a:xfrm>
            <a:off x="3935760" y="332447"/>
            <a:ext cx="5112568"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FF00"/>
                </a:solidFill>
                <a:latin typeface="Times New Roman" panose="02020603050405020304" pitchFamily="18" charset="0"/>
              </a:rPr>
              <a:t>测试应用程序的功能是否满足设计要求</a:t>
            </a:r>
          </a:p>
        </p:txBody>
      </p:sp>
      <p:sp>
        <p:nvSpPr>
          <p:cNvPr id="1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84784"/>
            <a:ext cx="9217024" cy="178510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数据库物理设计阶段在评价数据库结构估算时间、空间指标时，作了许多简化和假设，忽略了许多次要因素，因此结果必然很粗糙。</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数据库试运行则是要</a:t>
            </a:r>
            <a:r>
              <a:rPr lang="zh-CN" altLang="en-US" sz="2000" dirty="0">
                <a:solidFill>
                  <a:srgbClr val="0071C1"/>
                </a:solidFill>
                <a:latin typeface="Times New Roman" panose="02020603050405020304" pitchFamily="18" charset="0"/>
                <a:cs typeface="Times New Roman" panose="02020603050405020304" pitchFamily="18" charset="0"/>
              </a:rPr>
              <a:t>实际测量系统的各种性能指标</a:t>
            </a:r>
            <a:r>
              <a:rPr lang="zh-CN" altLang="en-US" sz="2000" dirty="0">
                <a:latin typeface="Times New Roman" panose="02020603050405020304" pitchFamily="18" charset="0"/>
                <a:cs typeface="Times New Roman" panose="02020603050405020304" pitchFamily="18" charset="0"/>
              </a:rPr>
              <a:t>（不仅是时间、空间指标），如果结果不符合设计目标，则需要返回物理设计阶段，调整物理结构，修改参数；有时甚至需要返回逻辑设计阶段，调整逻辑结构。</a:t>
            </a:r>
          </a:p>
        </p:txBody>
      </p:sp>
      <p:grpSp>
        <p:nvGrpSpPr>
          <p:cNvPr id="18" name="组合 17">
            <a:extLst>
              <a:ext uri="{FF2B5EF4-FFF2-40B4-BE49-F238E27FC236}">
                <a16:creationId xmlns:a16="http://schemas.microsoft.com/office/drawing/2014/main" id="{53AC7302-FF79-496D-AF7F-6F0002D18830}"/>
              </a:ext>
            </a:extLst>
          </p:cNvPr>
          <p:cNvGrpSpPr/>
          <p:nvPr/>
        </p:nvGrpSpPr>
        <p:grpSpPr>
          <a:xfrm>
            <a:off x="1516722" y="3670206"/>
            <a:ext cx="1440160" cy="504056"/>
            <a:chOff x="4439816" y="3901563"/>
            <a:chExt cx="1440160" cy="504056"/>
          </a:xfrm>
        </p:grpSpPr>
        <p:sp>
          <p:nvSpPr>
            <p:cNvPr id="16" name="矩形 15" descr="sdf ">
              <a:extLst>
                <a:ext uri="{FF2B5EF4-FFF2-40B4-BE49-F238E27FC236}">
                  <a16:creationId xmlns:a16="http://schemas.microsoft.com/office/drawing/2014/main" id="{AAE96839-2386-4984-9D86-D101BBB6AC0D}"/>
                </a:ext>
              </a:extLst>
            </p:cNvPr>
            <p:cNvSpPr/>
            <p:nvPr/>
          </p:nvSpPr>
          <p:spPr bwMode="auto">
            <a:xfrm>
              <a:off x="4439816" y="3901563"/>
              <a:ext cx="1440160" cy="504056"/>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p:txBody>
        </p:sp>
        <p:sp>
          <p:nvSpPr>
            <p:cNvPr id="17" name="矩形 16">
              <a:extLst>
                <a:ext uri="{FF2B5EF4-FFF2-40B4-BE49-F238E27FC236}">
                  <a16:creationId xmlns:a16="http://schemas.microsoft.com/office/drawing/2014/main" id="{57E31248-4B41-4624-83BF-10D23963E7A2}"/>
                </a:ext>
              </a:extLst>
            </p:cNvPr>
            <p:cNvSpPr/>
            <p:nvPr/>
          </p:nvSpPr>
          <p:spPr>
            <a:xfrm>
              <a:off x="4602692" y="3968925"/>
              <a:ext cx="1114408" cy="369332"/>
            </a:xfrm>
            <a:prstGeom prst="rect">
              <a:avLst/>
            </a:prstGeom>
          </p:spPr>
          <p:txBody>
            <a:bodyPr wrap="none">
              <a:spAutoFit/>
            </a:bodyPr>
            <a:lstStyle/>
            <a:p>
              <a:pPr eaLnBrk="1" hangingPunct="1"/>
              <a:r>
                <a:rPr lang="zh-CN" altLang="en-US" b="1" dirty="0"/>
                <a:t>需求分析</a:t>
              </a:r>
            </a:p>
          </p:txBody>
        </p:sp>
      </p:grpSp>
      <p:grpSp>
        <p:nvGrpSpPr>
          <p:cNvPr id="19" name="组合 18">
            <a:extLst>
              <a:ext uri="{FF2B5EF4-FFF2-40B4-BE49-F238E27FC236}">
                <a16:creationId xmlns:a16="http://schemas.microsoft.com/office/drawing/2014/main" id="{35ABD9B9-792D-4082-9F11-A03D2BC0A0B1}"/>
              </a:ext>
            </a:extLst>
          </p:cNvPr>
          <p:cNvGrpSpPr/>
          <p:nvPr/>
        </p:nvGrpSpPr>
        <p:grpSpPr>
          <a:xfrm>
            <a:off x="3060401" y="5013176"/>
            <a:ext cx="1440160" cy="504056"/>
            <a:chOff x="4439816" y="3901563"/>
            <a:chExt cx="1440160" cy="504056"/>
          </a:xfrm>
        </p:grpSpPr>
        <p:sp>
          <p:nvSpPr>
            <p:cNvPr id="20" name="矩形 19" descr="sdf ">
              <a:extLst>
                <a:ext uri="{FF2B5EF4-FFF2-40B4-BE49-F238E27FC236}">
                  <a16:creationId xmlns:a16="http://schemas.microsoft.com/office/drawing/2014/main" id="{8E23751E-EC34-46AA-8AED-16B6A0E741DA}"/>
                </a:ext>
              </a:extLst>
            </p:cNvPr>
            <p:cNvSpPr/>
            <p:nvPr/>
          </p:nvSpPr>
          <p:spPr bwMode="auto">
            <a:xfrm>
              <a:off x="4439816" y="3901563"/>
              <a:ext cx="1440160" cy="504056"/>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p:txBody>
        </p:sp>
        <p:sp>
          <p:nvSpPr>
            <p:cNvPr id="21" name="矩形 20">
              <a:extLst>
                <a:ext uri="{FF2B5EF4-FFF2-40B4-BE49-F238E27FC236}">
                  <a16:creationId xmlns:a16="http://schemas.microsoft.com/office/drawing/2014/main" id="{2833013C-C1EB-4D28-B151-84676BCBC572}"/>
                </a:ext>
              </a:extLst>
            </p:cNvPr>
            <p:cNvSpPr/>
            <p:nvPr/>
          </p:nvSpPr>
          <p:spPr>
            <a:xfrm>
              <a:off x="4602692" y="3968925"/>
              <a:ext cx="1114408" cy="369332"/>
            </a:xfrm>
            <a:prstGeom prst="rect">
              <a:avLst/>
            </a:prstGeom>
          </p:spPr>
          <p:txBody>
            <a:bodyPr wrap="none">
              <a:spAutoFit/>
            </a:bodyPr>
            <a:lstStyle/>
            <a:p>
              <a:pPr eaLnBrk="1" hangingPunct="1"/>
              <a:r>
                <a:rPr lang="zh-CN" altLang="en-US" b="1" dirty="0"/>
                <a:t>概念设计</a:t>
              </a:r>
            </a:p>
          </p:txBody>
        </p:sp>
      </p:grpSp>
      <p:grpSp>
        <p:nvGrpSpPr>
          <p:cNvPr id="22" name="组合 21">
            <a:extLst>
              <a:ext uri="{FF2B5EF4-FFF2-40B4-BE49-F238E27FC236}">
                <a16:creationId xmlns:a16="http://schemas.microsoft.com/office/drawing/2014/main" id="{9D8BF8ED-842F-4C20-898B-886E8EFF366B}"/>
              </a:ext>
            </a:extLst>
          </p:cNvPr>
          <p:cNvGrpSpPr/>
          <p:nvPr/>
        </p:nvGrpSpPr>
        <p:grpSpPr>
          <a:xfrm>
            <a:off x="4604080" y="3670206"/>
            <a:ext cx="1440160" cy="504056"/>
            <a:chOff x="4439816" y="3901563"/>
            <a:chExt cx="1440160" cy="504056"/>
          </a:xfrm>
        </p:grpSpPr>
        <p:sp>
          <p:nvSpPr>
            <p:cNvPr id="23" name="矩形 22" descr="sdf ">
              <a:extLst>
                <a:ext uri="{FF2B5EF4-FFF2-40B4-BE49-F238E27FC236}">
                  <a16:creationId xmlns:a16="http://schemas.microsoft.com/office/drawing/2014/main" id="{E965CD80-F7B3-4A38-A1F2-76C679030900}"/>
                </a:ext>
              </a:extLst>
            </p:cNvPr>
            <p:cNvSpPr/>
            <p:nvPr/>
          </p:nvSpPr>
          <p:spPr bwMode="auto">
            <a:xfrm>
              <a:off x="4439816" y="3901563"/>
              <a:ext cx="1440160" cy="504056"/>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p:txBody>
        </p:sp>
        <p:sp>
          <p:nvSpPr>
            <p:cNvPr id="24" name="矩形 23">
              <a:extLst>
                <a:ext uri="{FF2B5EF4-FFF2-40B4-BE49-F238E27FC236}">
                  <a16:creationId xmlns:a16="http://schemas.microsoft.com/office/drawing/2014/main" id="{4011EF4B-E174-46EF-A5FD-BA26782560B4}"/>
                </a:ext>
              </a:extLst>
            </p:cNvPr>
            <p:cNvSpPr/>
            <p:nvPr/>
          </p:nvSpPr>
          <p:spPr>
            <a:xfrm>
              <a:off x="4602692" y="3968925"/>
              <a:ext cx="1114408" cy="369332"/>
            </a:xfrm>
            <a:prstGeom prst="rect">
              <a:avLst/>
            </a:prstGeom>
          </p:spPr>
          <p:txBody>
            <a:bodyPr wrap="none">
              <a:spAutoFit/>
            </a:bodyPr>
            <a:lstStyle/>
            <a:p>
              <a:pPr eaLnBrk="1" hangingPunct="1"/>
              <a:r>
                <a:rPr lang="zh-CN" altLang="en-US" b="1" dirty="0"/>
                <a:t>逻辑设计</a:t>
              </a:r>
            </a:p>
          </p:txBody>
        </p:sp>
      </p:grpSp>
      <p:grpSp>
        <p:nvGrpSpPr>
          <p:cNvPr id="25" name="组合 24">
            <a:extLst>
              <a:ext uri="{FF2B5EF4-FFF2-40B4-BE49-F238E27FC236}">
                <a16:creationId xmlns:a16="http://schemas.microsoft.com/office/drawing/2014/main" id="{BE09E027-C45B-4F88-89AC-5D50E676196B}"/>
              </a:ext>
            </a:extLst>
          </p:cNvPr>
          <p:cNvGrpSpPr/>
          <p:nvPr/>
        </p:nvGrpSpPr>
        <p:grpSpPr>
          <a:xfrm>
            <a:off x="6147759" y="5013176"/>
            <a:ext cx="1440160" cy="504056"/>
            <a:chOff x="4439816" y="3901563"/>
            <a:chExt cx="1440160" cy="504056"/>
          </a:xfrm>
        </p:grpSpPr>
        <p:sp>
          <p:nvSpPr>
            <p:cNvPr id="26" name="矩形 25" descr="sdf ">
              <a:extLst>
                <a:ext uri="{FF2B5EF4-FFF2-40B4-BE49-F238E27FC236}">
                  <a16:creationId xmlns:a16="http://schemas.microsoft.com/office/drawing/2014/main" id="{E77B9E12-6F68-4861-ADF3-CB387CA10523}"/>
                </a:ext>
              </a:extLst>
            </p:cNvPr>
            <p:cNvSpPr/>
            <p:nvPr/>
          </p:nvSpPr>
          <p:spPr bwMode="auto">
            <a:xfrm>
              <a:off x="4439816" y="3901563"/>
              <a:ext cx="1440160" cy="504056"/>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p:txBody>
        </p:sp>
        <p:sp>
          <p:nvSpPr>
            <p:cNvPr id="27" name="矩形 26">
              <a:extLst>
                <a:ext uri="{FF2B5EF4-FFF2-40B4-BE49-F238E27FC236}">
                  <a16:creationId xmlns:a16="http://schemas.microsoft.com/office/drawing/2014/main" id="{FB0638EB-0F05-4915-86CD-37CCCE7BC0DE}"/>
                </a:ext>
              </a:extLst>
            </p:cNvPr>
            <p:cNvSpPr/>
            <p:nvPr/>
          </p:nvSpPr>
          <p:spPr>
            <a:xfrm>
              <a:off x="4602692" y="3968925"/>
              <a:ext cx="1114408" cy="369332"/>
            </a:xfrm>
            <a:prstGeom prst="rect">
              <a:avLst/>
            </a:prstGeom>
          </p:spPr>
          <p:txBody>
            <a:bodyPr wrap="none">
              <a:spAutoFit/>
            </a:bodyPr>
            <a:lstStyle/>
            <a:p>
              <a:pPr eaLnBrk="1" hangingPunct="1"/>
              <a:r>
                <a:rPr lang="zh-CN" altLang="en-US" b="1" dirty="0"/>
                <a:t>物理设计</a:t>
              </a:r>
            </a:p>
          </p:txBody>
        </p:sp>
      </p:grpSp>
      <p:grpSp>
        <p:nvGrpSpPr>
          <p:cNvPr id="28" name="组合 27">
            <a:extLst>
              <a:ext uri="{FF2B5EF4-FFF2-40B4-BE49-F238E27FC236}">
                <a16:creationId xmlns:a16="http://schemas.microsoft.com/office/drawing/2014/main" id="{6F2FC7B0-9B9A-48A4-BC5E-9BC8AF90A479}"/>
              </a:ext>
            </a:extLst>
          </p:cNvPr>
          <p:cNvGrpSpPr/>
          <p:nvPr/>
        </p:nvGrpSpPr>
        <p:grpSpPr>
          <a:xfrm>
            <a:off x="7691438" y="3670206"/>
            <a:ext cx="1440160" cy="504056"/>
            <a:chOff x="4439816" y="3901563"/>
            <a:chExt cx="1440160" cy="504056"/>
          </a:xfrm>
        </p:grpSpPr>
        <p:sp>
          <p:nvSpPr>
            <p:cNvPr id="29" name="矩形 28" descr="sdf ">
              <a:extLst>
                <a:ext uri="{FF2B5EF4-FFF2-40B4-BE49-F238E27FC236}">
                  <a16:creationId xmlns:a16="http://schemas.microsoft.com/office/drawing/2014/main" id="{DA495E3E-565F-4776-A302-526FBC0FC9D6}"/>
                </a:ext>
              </a:extLst>
            </p:cNvPr>
            <p:cNvSpPr/>
            <p:nvPr/>
          </p:nvSpPr>
          <p:spPr bwMode="auto">
            <a:xfrm>
              <a:off x="4439816" y="3901563"/>
              <a:ext cx="1440160" cy="504056"/>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p:txBody>
        </p:sp>
        <p:sp>
          <p:nvSpPr>
            <p:cNvPr id="30" name="矩形 29">
              <a:extLst>
                <a:ext uri="{FF2B5EF4-FFF2-40B4-BE49-F238E27FC236}">
                  <a16:creationId xmlns:a16="http://schemas.microsoft.com/office/drawing/2014/main" id="{5F00446A-D8E8-4B05-88C3-112AC16504C7}"/>
                </a:ext>
              </a:extLst>
            </p:cNvPr>
            <p:cNvSpPr/>
            <p:nvPr/>
          </p:nvSpPr>
          <p:spPr>
            <a:xfrm>
              <a:off x="4602692" y="3968925"/>
              <a:ext cx="1114408" cy="369332"/>
            </a:xfrm>
            <a:prstGeom prst="rect">
              <a:avLst/>
            </a:prstGeom>
          </p:spPr>
          <p:txBody>
            <a:bodyPr wrap="none">
              <a:spAutoFit/>
            </a:bodyPr>
            <a:lstStyle/>
            <a:p>
              <a:pPr eaLnBrk="1" hangingPunct="1"/>
              <a:r>
                <a:rPr lang="zh-CN" altLang="en-US" b="1" dirty="0"/>
                <a:t>实施阶段</a:t>
              </a:r>
            </a:p>
          </p:txBody>
        </p:sp>
      </p:grpSp>
      <p:grpSp>
        <p:nvGrpSpPr>
          <p:cNvPr id="31" name="组合 30">
            <a:extLst>
              <a:ext uri="{FF2B5EF4-FFF2-40B4-BE49-F238E27FC236}">
                <a16:creationId xmlns:a16="http://schemas.microsoft.com/office/drawing/2014/main" id="{090688BE-E82D-4C5F-8145-BFD311A8864B}"/>
              </a:ext>
            </a:extLst>
          </p:cNvPr>
          <p:cNvGrpSpPr/>
          <p:nvPr/>
        </p:nvGrpSpPr>
        <p:grpSpPr>
          <a:xfrm>
            <a:off x="9235118" y="5013176"/>
            <a:ext cx="1440160" cy="504056"/>
            <a:chOff x="4439816" y="3901563"/>
            <a:chExt cx="1440160" cy="504056"/>
          </a:xfrm>
        </p:grpSpPr>
        <p:sp>
          <p:nvSpPr>
            <p:cNvPr id="32" name="矩形 31" descr="sdf ">
              <a:extLst>
                <a:ext uri="{FF2B5EF4-FFF2-40B4-BE49-F238E27FC236}">
                  <a16:creationId xmlns:a16="http://schemas.microsoft.com/office/drawing/2014/main" id="{AA853F2E-4CEB-4994-A444-7523B6A9538D}"/>
                </a:ext>
              </a:extLst>
            </p:cNvPr>
            <p:cNvSpPr/>
            <p:nvPr/>
          </p:nvSpPr>
          <p:spPr bwMode="auto">
            <a:xfrm>
              <a:off x="4439816" y="3901563"/>
              <a:ext cx="1440160" cy="504056"/>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p:txBody>
        </p:sp>
        <p:sp>
          <p:nvSpPr>
            <p:cNvPr id="33" name="矩形 32">
              <a:extLst>
                <a:ext uri="{FF2B5EF4-FFF2-40B4-BE49-F238E27FC236}">
                  <a16:creationId xmlns:a16="http://schemas.microsoft.com/office/drawing/2014/main" id="{59EF4957-4BA1-47CF-B089-0A71C87AD7D3}"/>
                </a:ext>
              </a:extLst>
            </p:cNvPr>
            <p:cNvSpPr/>
            <p:nvPr/>
          </p:nvSpPr>
          <p:spPr>
            <a:xfrm>
              <a:off x="4507696" y="3968925"/>
              <a:ext cx="1346844" cy="369332"/>
            </a:xfrm>
            <a:prstGeom prst="rect">
              <a:avLst/>
            </a:prstGeom>
          </p:spPr>
          <p:txBody>
            <a:bodyPr wrap="none">
              <a:spAutoFit/>
            </a:bodyPr>
            <a:lstStyle/>
            <a:p>
              <a:pPr eaLnBrk="1" hangingPunct="1"/>
              <a:r>
                <a:rPr lang="zh-CN" altLang="en-US" b="1" dirty="0"/>
                <a:t>运行和维护</a:t>
              </a:r>
            </a:p>
          </p:txBody>
        </p:sp>
      </p:grpSp>
      <p:cxnSp>
        <p:nvCxnSpPr>
          <p:cNvPr id="35" name="直接箭头连接符 34">
            <a:extLst>
              <a:ext uri="{FF2B5EF4-FFF2-40B4-BE49-F238E27FC236}">
                <a16:creationId xmlns:a16="http://schemas.microsoft.com/office/drawing/2014/main" id="{D47E892F-3B18-46D0-B783-85A89679EAAC}"/>
              </a:ext>
            </a:extLst>
          </p:cNvPr>
          <p:cNvCxnSpPr>
            <a:stCxn id="16" idx="2"/>
            <a:endCxn id="20" idx="0"/>
          </p:cNvCxnSpPr>
          <p:nvPr/>
        </p:nvCxnSpPr>
        <p:spPr bwMode="auto">
          <a:xfrm>
            <a:off x="2236802" y="4174262"/>
            <a:ext cx="1543679" cy="838914"/>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35">
            <a:extLst>
              <a:ext uri="{FF2B5EF4-FFF2-40B4-BE49-F238E27FC236}">
                <a16:creationId xmlns:a16="http://schemas.microsoft.com/office/drawing/2014/main" id="{87721936-753C-42E6-AC02-798E06FC50C3}"/>
              </a:ext>
            </a:extLst>
          </p:cNvPr>
          <p:cNvCxnSpPr>
            <a:cxnSpLocks/>
            <a:stCxn id="23" idx="2"/>
            <a:endCxn id="26" idx="0"/>
          </p:cNvCxnSpPr>
          <p:nvPr/>
        </p:nvCxnSpPr>
        <p:spPr bwMode="auto">
          <a:xfrm>
            <a:off x="5324160" y="4174262"/>
            <a:ext cx="1543679" cy="838914"/>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箭头连接符 36">
            <a:extLst>
              <a:ext uri="{FF2B5EF4-FFF2-40B4-BE49-F238E27FC236}">
                <a16:creationId xmlns:a16="http://schemas.microsoft.com/office/drawing/2014/main" id="{4F5FA924-5959-48EC-A2A6-0841267FA53A}"/>
              </a:ext>
            </a:extLst>
          </p:cNvPr>
          <p:cNvCxnSpPr>
            <a:cxnSpLocks/>
            <a:stCxn id="29" idx="2"/>
            <a:endCxn id="32" idx="0"/>
          </p:cNvCxnSpPr>
          <p:nvPr/>
        </p:nvCxnSpPr>
        <p:spPr bwMode="auto">
          <a:xfrm>
            <a:off x="8411518" y="4174262"/>
            <a:ext cx="1543680" cy="838914"/>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a:extLst>
              <a:ext uri="{FF2B5EF4-FFF2-40B4-BE49-F238E27FC236}">
                <a16:creationId xmlns:a16="http://schemas.microsoft.com/office/drawing/2014/main" id="{E1692333-36C1-467F-98B3-101952808E6C}"/>
              </a:ext>
            </a:extLst>
          </p:cNvPr>
          <p:cNvCxnSpPr>
            <a:cxnSpLocks/>
            <a:stCxn id="20" idx="0"/>
            <a:endCxn id="23" idx="2"/>
          </p:cNvCxnSpPr>
          <p:nvPr/>
        </p:nvCxnSpPr>
        <p:spPr bwMode="auto">
          <a:xfrm flipV="1">
            <a:off x="3780481" y="4174262"/>
            <a:ext cx="1543679" cy="838914"/>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箭头连接符 44">
            <a:extLst>
              <a:ext uri="{FF2B5EF4-FFF2-40B4-BE49-F238E27FC236}">
                <a16:creationId xmlns:a16="http://schemas.microsoft.com/office/drawing/2014/main" id="{E1357212-D0AE-440E-9CAB-EE50763E9532}"/>
              </a:ext>
            </a:extLst>
          </p:cNvPr>
          <p:cNvCxnSpPr>
            <a:cxnSpLocks/>
            <a:stCxn id="26" idx="0"/>
            <a:endCxn id="29" idx="2"/>
          </p:cNvCxnSpPr>
          <p:nvPr/>
        </p:nvCxnSpPr>
        <p:spPr bwMode="auto">
          <a:xfrm flipV="1">
            <a:off x="6867839" y="4174262"/>
            <a:ext cx="1543679" cy="838914"/>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 Box 1052">
            <a:extLst>
              <a:ext uri="{FF2B5EF4-FFF2-40B4-BE49-F238E27FC236}">
                <a16:creationId xmlns:a16="http://schemas.microsoft.com/office/drawing/2014/main" id="{736EB1AB-1C15-43F7-9AAE-2AC7CF5BAF7C}"/>
              </a:ext>
            </a:extLst>
          </p:cNvPr>
          <p:cNvSpPr txBox="1">
            <a:spLocks noChangeArrowheads="1"/>
          </p:cNvSpPr>
          <p:nvPr/>
        </p:nvSpPr>
        <p:spPr bwMode="auto">
          <a:xfrm>
            <a:off x="10648321" y="5080538"/>
            <a:ext cx="1543679"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试运行</a:t>
            </a:r>
          </a:p>
        </p:txBody>
      </p:sp>
      <p:grpSp>
        <p:nvGrpSpPr>
          <p:cNvPr id="55" name="组合 54">
            <a:extLst>
              <a:ext uri="{FF2B5EF4-FFF2-40B4-BE49-F238E27FC236}">
                <a16:creationId xmlns:a16="http://schemas.microsoft.com/office/drawing/2014/main" id="{3BB754AE-CF98-48BA-8253-3B9A10467D0D}"/>
              </a:ext>
            </a:extLst>
          </p:cNvPr>
          <p:cNvGrpSpPr/>
          <p:nvPr/>
        </p:nvGrpSpPr>
        <p:grpSpPr>
          <a:xfrm>
            <a:off x="7587919" y="4862191"/>
            <a:ext cx="1647199" cy="403013"/>
            <a:chOff x="7587919" y="4862191"/>
            <a:chExt cx="1647199" cy="403013"/>
          </a:xfrm>
        </p:grpSpPr>
        <p:cxnSp>
          <p:nvCxnSpPr>
            <p:cNvPr id="50" name="直接箭头连接符 49">
              <a:extLst>
                <a:ext uri="{FF2B5EF4-FFF2-40B4-BE49-F238E27FC236}">
                  <a16:creationId xmlns:a16="http://schemas.microsoft.com/office/drawing/2014/main" id="{80D441F2-408A-4D5D-B20C-CBDC35DE77C8}"/>
                </a:ext>
              </a:extLst>
            </p:cNvPr>
            <p:cNvCxnSpPr>
              <a:cxnSpLocks/>
              <a:stCxn id="26" idx="3"/>
              <a:endCxn id="32" idx="1"/>
            </p:cNvCxnSpPr>
            <p:nvPr/>
          </p:nvCxnSpPr>
          <p:spPr bwMode="auto">
            <a:xfrm>
              <a:off x="7587919" y="5265204"/>
              <a:ext cx="1647199" cy="0"/>
            </a:xfrm>
            <a:prstGeom prst="straightConnector1">
              <a:avLst/>
            </a:prstGeom>
            <a:solidFill>
              <a:schemeClr val="accent1"/>
            </a:solidFill>
            <a:ln w="38100" cap="flat" cmpd="sng" algn="ctr">
              <a:solidFill>
                <a:srgbClr val="FFC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 Box 1052">
              <a:extLst>
                <a:ext uri="{FF2B5EF4-FFF2-40B4-BE49-F238E27FC236}">
                  <a16:creationId xmlns:a16="http://schemas.microsoft.com/office/drawing/2014/main" id="{3C3E0056-F077-49A0-87DE-9E6E05FF8F64}"/>
                </a:ext>
              </a:extLst>
            </p:cNvPr>
            <p:cNvSpPr txBox="1">
              <a:spLocks noChangeArrowheads="1"/>
            </p:cNvSpPr>
            <p:nvPr/>
          </p:nvSpPr>
          <p:spPr bwMode="auto">
            <a:xfrm>
              <a:off x="7690230" y="4862191"/>
              <a:ext cx="1543679"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返回</a:t>
              </a:r>
            </a:p>
          </p:txBody>
        </p:sp>
      </p:grpSp>
      <p:sp>
        <p:nvSpPr>
          <p:cNvPr id="56" name="Text Box 1052">
            <a:extLst>
              <a:ext uri="{FF2B5EF4-FFF2-40B4-BE49-F238E27FC236}">
                <a16:creationId xmlns:a16="http://schemas.microsoft.com/office/drawing/2014/main" id="{48DF1D82-874E-45C0-A729-D73A4EE97325}"/>
              </a:ext>
            </a:extLst>
          </p:cNvPr>
          <p:cNvSpPr txBox="1">
            <a:spLocks noChangeArrowheads="1"/>
          </p:cNvSpPr>
          <p:nvPr/>
        </p:nvSpPr>
        <p:spPr bwMode="auto">
          <a:xfrm>
            <a:off x="8760296" y="5665522"/>
            <a:ext cx="2261482"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结果不符合目标</a:t>
            </a:r>
          </a:p>
        </p:txBody>
      </p:sp>
      <p:sp>
        <p:nvSpPr>
          <p:cNvPr id="61" name="Text Box 1052">
            <a:extLst>
              <a:ext uri="{FF2B5EF4-FFF2-40B4-BE49-F238E27FC236}">
                <a16:creationId xmlns:a16="http://schemas.microsoft.com/office/drawing/2014/main" id="{1BDD3938-B9B1-4400-B0BC-60007ECF9787}"/>
              </a:ext>
            </a:extLst>
          </p:cNvPr>
          <p:cNvSpPr txBox="1">
            <a:spLocks noChangeArrowheads="1"/>
          </p:cNvSpPr>
          <p:nvPr/>
        </p:nvSpPr>
        <p:spPr bwMode="auto">
          <a:xfrm>
            <a:off x="4193420" y="3233512"/>
            <a:ext cx="2261482"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调整逻辑结构</a:t>
            </a:r>
          </a:p>
        </p:txBody>
      </p:sp>
      <p:sp>
        <p:nvSpPr>
          <p:cNvPr id="62" name="Text Box 1052">
            <a:extLst>
              <a:ext uri="{FF2B5EF4-FFF2-40B4-BE49-F238E27FC236}">
                <a16:creationId xmlns:a16="http://schemas.microsoft.com/office/drawing/2014/main" id="{4F606086-5122-447F-B5D9-F49148A7267B}"/>
              </a:ext>
            </a:extLst>
          </p:cNvPr>
          <p:cNvSpPr txBox="1">
            <a:spLocks noChangeArrowheads="1"/>
          </p:cNvSpPr>
          <p:nvPr/>
        </p:nvSpPr>
        <p:spPr bwMode="auto">
          <a:xfrm>
            <a:off x="5735960" y="5692421"/>
            <a:ext cx="2261482"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调整物理结构</a:t>
            </a:r>
          </a:p>
        </p:txBody>
      </p:sp>
    </p:spTree>
    <p:extLst>
      <p:ext uri="{BB962C8B-B14F-4D97-AF65-F5344CB8AC3E}">
        <p14:creationId xmlns:p14="http://schemas.microsoft.com/office/powerpoint/2010/main" val="2131672784"/>
      </p:ext>
    </p:extLst>
  </p:cSld>
  <p:clrMapOvr>
    <a:masterClrMapping/>
  </p:clrMapOvr>
  <p:transition spd="slow" advTm="86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4456"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2000"/>
                                        <p:tgtEl>
                                          <p:spTgt spid="3"/>
                                        </p:tgtEl>
                                      </p:cBhvr>
                                    </p:animEffect>
                                  </p:childTnLst>
                                </p:cTn>
                              </p:par>
                              <p:par>
                                <p:cTn id="10" presetID="21" presetClass="entr" presetSubtype="2"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2)">
                                      <p:cBhvr>
                                        <p:cTn id="12" dur="2000"/>
                                        <p:tgtEl>
                                          <p:spTgt spid="2"/>
                                        </p:tgtEl>
                                      </p:cBhvr>
                                    </p:animEffect>
                                  </p:childTnLst>
                                </p:cTn>
                              </p:par>
                              <p:par>
                                <p:cTn id="13" presetID="47" presetClass="entr" presetSubtype="0" fill="hold" grpId="0" nodeType="withEffect">
                                  <p:stCondLst>
                                    <p:cond delay="4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10" presetClass="exit" presetSubtype="0" fill="hold" grpId="1" nodeType="withEffect">
                                  <p:stCondLst>
                                    <p:cond delay="600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47" presetClass="entr" presetSubtype="0" fill="hold" grpId="0" nodeType="withEffect">
                                  <p:stCondLst>
                                    <p:cond delay="6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10" presetClass="exit" presetSubtype="0" fill="hold" grpId="1" nodeType="withEffect">
                                  <p:stCondLst>
                                    <p:cond delay="930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47" presetClass="entr" presetSubtype="0" fill="hold" grpId="0" nodeType="withEffect">
                                  <p:stCondLst>
                                    <p:cond delay="93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10" presetClass="exit" presetSubtype="0" fill="hold" grpId="1" nodeType="withEffect">
                                  <p:stCondLst>
                                    <p:cond delay="1450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ntr" presetSubtype="0" fill="hold" grpId="0" nodeType="withEffect">
                                  <p:stCondLst>
                                    <p:cond delay="22000"/>
                                  </p:stCondLst>
                                  <p:iterate type="lt">
                                    <p:tmPct val="24146"/>
                                  </p:iterate>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childTnLst>
                                </p:cTn>
                              </p:par>
                              <p:par>
                                <p:cTn id="40" presetID="10" presetClass="entr" presetSubtype="0" fill="hold" grpId="0" nodeType="withEffect">
                                  <p:stCondLst>
                                    <p:cond delay="43000"/>
                                  </p:stCondLst>
                                  <p:iterate type="lt">
                                    <p:tmPct val="65000"/>
                                  </p:iterate>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xit" presetSubtype="0" fill="hold" grpId="1" nodeType="withEffect">
                                  <p:stCondLst>
                                    <p:cond delay="43000"/>
                                  </p:stCondLst>
                                  <p:iterate type="lt">
                                    <p:tmPct val="0"/>
                                  </p:iterate>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ntr" presetSubtype="0" fill="hold" grpId="0" nodeType="withEffect">
                                  <p:stCondLst>
                                    <p:cond delay="46500"/>
                                  </p:stCondLst>
                                  <p:iterate type="lt">
                                    <p:tmPct val="24146"/>
                                  </p:iterate>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childTnLst>
                                </p:cTn>
                              </p:par>
                              <p:par>
                                <p:cTn id="49" presetID="22" presetClass="entr" presetSubtype="8" fill="hold" nodeType="withEffect">
                                  <p:stCondLst>
                                    <p:cond delay="613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2" presetClass="entr" presetSubtype="8" fill="hold" nodeType="withEffect">
                                  <p:stCondLst>
                                    <p:cond delay="62000"/>
                                  </p:stCondLst>
                                  <p:childTnLst>
                                    <p:set>
                                      <p:cBhvr>
                                        <p:cTn id="53" dur="1" fill="hold">
                                          <p:stCondLst>
                                            <p:cond delay="0"/>
                                          </p:stCondLst>
                                        </p:cTn>
                                        <p:tgtEl>
                                          <p:spTgt spid="35"/>
                                        </p:tgtEl>
                                        <p:attrNameLst>
                                          <p:attrName>style.visibility</p:attrName>
                                        </p:attrNameLst>
                                      </p:cBhvr>
                                      <p:to>
                                        <p:strVal val="visible"/>
                                      </p:to>
                                    </p:set>
                                    <p:animEffect transition="in" filter="wipe(left)">
                                      <p:cBhvr>
                                        <p:cTn id="54" dur="500"/>
                                        <p:tgtEl>
                                          <p:spTgt spid="35"/>
                                        </p:tgtEl>
                                      </p:cBhvr>
                                    </p:animEffect>
                                  </p:childTnLst>
                                </p:cTn>
                              </p:par>
                              <p:par>
                                <p:cTn id="55" presetID="22" presetClass="entr" presetSubtype="8" fill="hold" nodeType="withEffect">
                                  <p:stCondLst>
                                    <p:cond delay="6240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par>
                                <p:cTn id="58" presetID="22" presetClass="entr" presetSubtype="8" fill="hold" nodeType="withEffect">
                                  <p:stCondLst>
                                    <p:cond delay="6310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par>
                                <p:cTn id="61" presetID="22" presetClass="entr" presetSubtype="8" fill="hold" nodeType="withEffect">
                                  <p:stCondLst>
                                    <p:cond delay="6360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par>
                                <p:cTn id="64" presetID="22" presetClass="entr" presetSubtype="8" fill="hold" nodeType="withEffect">
                                  <p:stCondLst>
                                    <p:cond delay="64300"/>
                                  </p:stCondLst>
                                  <p:childTnLst>
                                    <p:set>
                                      <p:cBhvr>
                                        <p:cTn id="65" dur="1" fill="hold">
                                          <p:stCondLst>
                                            <p:cond delay="0"/>
                                          </p:stCondLst>
                                        </p:cTn>
                                        <p:tgtEl>
                                          <p:spTgt spid="36"/>
                                        </p:tgtEl>
                                        <p:attrNameLst>
                                          <p:attrName>style.visibility</p:attrName>
                                        </p:attrNameLst>
                                      </p:cBhvr>
                                      <p:to>
                                        <p:strVal val="visible"/>
                                      </p:to>
                                    </p:set>
                                    <p:animEffect transition="in" filter="wipe(left)">
                                      <p:cBhvr>
                                        <p:cTn id="66" dur="500"/>
                                        <p:tgtEl>
                                          <p:spTgt spid="36"/>
                                        </p:tgtEl>
                                      </p:cBhvr>
                                    </p:animEffect>
                                  </p:childTnLst>
                                </p:cTn>
                              </p:par>
                              <p:par>
                                <p:cTn id="67" presetID="22" presetClass="entr" presetSubtype="8" fill="hold" nodeType="withEffect">
                                  <p:stCondLst>
                                    <p:cond delay="6510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par>
                                <p:cTn id="70" presetID="22" presetClass="entr" presetSubtype="8" fill="hold" nodeType="withEffect">
                                  <p:stCondLst>
                                    <p:cond delay="65600"/>
                                  </p:stCondLst>
                                  <p:childTnLst>
                                    <p:set>
                                      <p:cBhvr>
                                        <p:cTn id="71" dur="1" fill="hold">
                                          <p:stCondLst>
                                            <p:cond delay="0"/>
                                          </p:stCondLst>
                                        </p:cTn>
                                        <p:tgtEl>
                                          <p:spTgt spid="45"/>
                                        </p:tgtEl>
                                        <p:attrNameLst>
                                          <p:attrName>style.visibility</p:attrName>
                                        </p:attrNameLst>
                                      </p:cBhvr>
                                      <p:to>
                                        <p:strVal val="visible"/>
                                      </p:to>
                                    </p:set>
                                    <p:animEffect transition="in" filter="wipe(left)">
                                      <p:cBhvr>
                                        <p:cTn id="72" dur="500"/>
                                        <p:tgtEl>
                                          <p:spTgt spid="45"/>
                                        </p:tgtEl>
                                      </p:cBhvr>
                                    </p:animEffect>
                                  </p:childTnLst>
                                </p:cTn>
                              </p:par>
                              <p:par>
                                <p:cTn id="73" presetID="22" presetClass="entr" presetSubtype="8" fill="hold" nodeType="withEffect">
                                  <p:stCondLst>
                                    <p:cond delay="66300"/>
                                  </p:stCondLst>
                                  <p:childTnLst>
                                    <p:set>
                                      <p:cBhvr>
                                        <p:cTn id="74" dur="1" fill="hold">
                                          <p:stCondLst>
                                            <p:cond delay="0"/>
                                          </p:stCondLst>
                                        </p:cTn>
                                        <p:tgtEl>
                                          <p:spTgt spid="28"/>
                                        </p:tgtEl>
                                        <p:attrNameLst>
                                          <p:attrName>style.visibility</p:attrName>
                                        </p:attrNameLst>
                                      </p:cBhvr>
                                      <p:to>
                                        <p:strVal val="visible"/>
                                      </p:to>
                                    </p:set>
                                    <p:animEffect transition="in" filter="wipe(left)">
                                      <p:cBhvr>
                                        <p:cTn id="75" dur="500"/>
                                        <p:tgtEl>
                                          <p:spTgt spid="28"/>
                                        </p:tgtEl>
                                      </p:cBhvr>
                                    </p:animEffect>
                                  </p:childTnLst>
                                </p:cTn>
                              </p:par>
                              <p:par>
                                <p:cTn id="76" presetID="22" presetClass="entr" presetSubtype="8" fill="hold" nodeType="withEffect">
                                  <p:stCondLst>
                                    <p:cond delay="6670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700"/>
                                        <p:tgtEl>
                                          <p:spTgt spid="37"/>
                                        </p:tgtEl>
                                      </p:cBhvr>
                                    </p:animEffect>
                                  </p:childTnLst>
                                </p:cTn>
                              </p:par>
                              <p:par>
                                <p:cTn id="79" presetID="22" presetClass="entr" presetSubtype="8" fill="hold" nodeType="withEffect">
                                  <p:stCondLst>
                                    <p:cond delay="6750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500"/>
                                        <p:tgtEl>
                                          <p:spTgt spid="31"/>
                                        </p:tgtEl>
                                      </p:cBhvr>
                                    </p:animEffect>
                                  </p:childTnLst>
                                </p:cTn>
                              </p:par>
                              <p:par>
                                <p:cTn id="82" presetID="47" presetClass="entr" presetSubtype="0" fill="hold" grpId="0" nodeType="withEffect">
                                  <p:stCondLst>
                                    <p:cond delay="6800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1000"/>
                                        <p:tgtEl>
                                          <p:spTgt spid="51"/>
                                        </p:tgtEl>
                                      </p:cBhvr>
                                    </p:animEffect>
                                    <p:anim calcmode="lin" valueType="num">
                                      <p:cBhvr>
                                        <p:cTn id="85" dur="1000" fill="hold"/>
                                        <p:tgtEl>
                                          <p:spTgt spid="51"/>
                                        </p:tgtEl>
                                        <p:attrNameLst>
                                          <p:attrName>ppt_x</p:attrName>
                                        </p:attrNameLst>
                                      </p:cBhvr>
                                      <p:tavLst>
                                        <p:tav tm="0">
                                          <p:val>
                                            <p:strVal val="#ppt_x"/>
                                          </p:val>
                                        </p:tav>
                                        <p:tav tm="100000">
                                          <p:val>
                                            <p:strVal val="#ppt_x"/>
                                          </p:val>
                                        </p:tav>
                                      </p:tavLst>
                                    </p:anim>
                                    <p:anim calcmode="lin" valueType="num">
                                      <p:cBhvr>
                                        <p:cTn id="86" dur="1000" fill="hold"/>
                                        <p:tgtEl>
                                          <p:spTgt spid="51"/>
                                        </p:tgtEl>
                                        <p:attrNameLst>
                                          <p:attrName>ppt_y</p:attrName>
                                        </p:attrNameLst>
                                      </p:cBhvr>
                                      <p:tavLst>
                                        <p:tav tm="0">
                                          <p:val>
                                            <p:strVal val="#ppt_y-.1"/>
                                          </p:val>
                                        </p:tav>
                                        <p:tav tm="100000">
                                          <p:val>
                                            <p:strVal val="#ppt_y"/>
                                          </p:val>
                                        </p:tav>
                                      </p:tavLst>
                                    </p:anim>
                                  </p:childTnLst>
                                </p:cTn>
                              </p:par>
                              <p:par>
                                <p:cTn id="87" presetID="26" presetClass="emph" presetSubtype="0" repeatCount="3000" fill="hold" grpId="2" nodeType="withEffect">
                                  <p:stCondLst>
                                    <p:cond delay="69400"/>
                                  </p:stCondLst>
                                  <p:childTnLst>
                                    <p:animEffect transition="out" filter="fade">
                                      <p:cBhvr>
                                        <p:cTn id="88" dur="500" tmFilter="0, 0; .2, .5; .8, .5; 1, 0"/>
                                        <p:tgtEl>
                                          <p:spTgt spid="51"/>
                                        </p:tgtEl>
                                      </p:cBhvr>
                                    </p:animEffect>
                                    <p:animScale>
                                      <p:cBhvr>
                                        <p:cTn id="89" dur="250" autoRev="1" fill="hold"/>
                                        <p:tgtEl>
                                          <p:spTgt spid="51"/>
                                        </p:tgtEl>
                                      </p:cBhvr>
                                      <p:by x="105000" y="105000"/>
                                    </p:animScale>
                                  </p:childTnLst>
                                </p:cTn>
                              </p:par>
                              <p:par>
                                <p:cTn id="90" presetID="10" presetClass="exit" presetSubtype="0" fill="hold" grpId="1" nodeType="withEffect">
                                  <p:stCondLst>
                                    <p:cond delay="71900"/>
                                  </p:stCondLst>
                                  <p:childTnLst>
                                    <p:animEffect transition="out" filter="fade">
                                      <p:cBhvr>
                                        <p:cTn id="91" dur="500"/>
                                        <p:tgtEl>
                                          <p:spTgt spid="51"/>
                                        </p:tgtEl>
                                      </p:cBhvr>
                                    </p:animEffect>
                                    <p:set>
                                      <p:cBhvr>
                                        <p:cTn id="92" dur="1" fill="hold">
                                          <p:stCondLst>
                                            <p:cond delay="499"/>
                                          </p:stCondLst>
                                        </p:cTn>
                                        <p:tgtEl>
                                          <p:spTgt spid="51"/>
                                        </p:tgtEl>
                                        <p:attrNameLst>
                                          <p:attrName>style.visibility</p:attrName>
                                        </p:attrNameLst>
                                      </p:cBhvr>
                                      <p:to>
                                        <p:strVal val="hidden"/>
                                      </p:to>
                                    </p:set>
                                  </p:childTnLst>
                                </p:cTn>
                              </p:par>
                              <p:par>
                                <p:cTn id="93" presetID="47" presetClass="entr" presetSubtype="0" fill="hold" grpId="0" nodeType="withEffect">
                                  <p:stCondLst>
                                    <p:cond delay="7270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1000"/>
                                        <p:tgtEl>
                                          <p:spTgt spid="56"/>
                                        </p:tgtEl>
                                      </p:cBhvr>
                                    </p:animEffect>
                                    <p:anim calcmode="lin" valueType="num">
                                      <p:cBhvr>
                                        <p:cTn id="96" dur="1000" fill="hold"/>
                                        <p:tgtEl>
                                          <p:spTgt spid="56"/>
                                        </p:tgtEl>
                                        <p:attrNameLst>
                                          <p:attrName>ppt_x</p:attrName>
                                        </p:attrNameLst>
                                      </p:cBhvr>
                                      <p:tavLst>
                                        <p:tav tm="0">
                                          <p:val>
                                            <p:strVal val="#ppt_x"/>
                                          </p:val>
                                        </p:tav>
                                        <p:tav tm="100000">
                                          <p:val>
                                            <p:strVal val="#ppt_x"/>
                                          </p:val>
                                        </p:tav>
                                      </p:tavLst>
                                    </p:anim>
                                    <p:anim calcmode="lin" valueType="num">
                                      <p:cBhvr>
                                        <p:cTn id="97" dur="1000" fill="hold"/>
                                        <p:tgtEl>
                                          <p:spTgt spid="56"/>
                                        </p:tgtEl>
                                        <p:attrNameLst>
                                          <p:attrName>ppt_y</p:attrName>
                                        </p:attrNameLst>
                                      </p:cBhvr>
                                      <p:tavLst>
                                        <p:tav tm="0">
                                          <p:val>
                                            <p:strVal val="#ppt_y-.1"/>
                                          </p:val>
                                        </p:tav>
                                        <p:tav tm="100000">
                                          <p:val>
                                            <p:strVal val="#ppt_y"/>
                                          </p:val>
                                        </p:tav>
                                      </p:tavLst>
                                    </p:anim>
                                  </p:childTnLst>
                                </p:cTn>
                              </p:par>
                              <p:par>
                                <p:cTn id="98" presetID="26" presetClass="emph" presetSubtype="0" repeatCount="3000" fill="hold" grpId="2" nodeType="withEffect">
                                  <p:stCondLst>
                                    <p:cond delay="74100"/>
                                  </p:stCondLst>
                                  <p:childTnLst>
                                    <p:animEffect transition="out" filter="fade">
                                      <p:cBhvr>
                                        <p:cTn id="99" dur="500" tmFilter="0, 0; .2, .5; .8, .5; 1, 0"/>
                                        <p:tgtEl>
                                          <p:spTgt spid="56"/>
                                        </p:tgtEl>
                                      </p:cBhvr>
                                    </p:animEffect>
                                    <p:animScale>
                                      <p:cBhvr>
                                        <p:cTn id="100" dur="250" autoRev="1" fill="hold"/>
                                        <p:tgtEl>
                                          <p:spTgt spid="56"/>
                                        </p:tgtEl>
                                      </p:cBhvr>
                                      <p:by x="105000" y="105000"/>
                                    </p:animScale>
                                  </p:childTnLst>
                                </p:cTn>
                              </p:par>
                              <p:par>
                                <p:cTn id="101" presetID="10" presetClass="exit" presetSubtype="0" fill="hold" grpId="1" nodeType="withEffect">
                                  <p:stCondLst>
                                    <p:cond delay="76400"/>
                                  </p:stCondLst>
                                  <p:childTnLst>
                                    <p:animEffect transition="out" filter="fade">
                                      <p:cBhvr>
                                        <p:cTn id="102" dur="500"/>
                                        <p:tgtEl>
                                          <p:spTgt spid="56"/>
                                        </p:tgtEl>
                                      </p:cBhvr>
                                    </p:animEffect>
                                    <p:set>
                                      <p:cBhvr>
                                        <p:cTn id="103" dur="1" fill="hold">
                                          <p:stCondLst>
                                            <p:cond delay="499"/>
                                          </p:stCondLst>
                                        </p:cTn>
                                        <p:tgtEl>
                                          <p:spTgt spid="56"/>
                                        </p:tgtEl>
                                        <p:attrNameLst>
                                          <p:attrName>style.visibility</p:attrName>
                                        </p:attrNameLst>
                                      </p:cBhvr>
                                      <p:to>
                                        <p:strVal val="hidden"/>
                                      </p:to>
                                    </p:set>
                                  </p:childTnLst>
                                </p:cTn>
                              </p:par>
                              <p:par>
                                <p:cTn id="104" presetID="22" presetClass="entr" presetSubtype="2" fill="hold" nodeType="withEffect">
                                  <p:stCondLst>
                                    <p:cond delay="75900"/>
                                  </p:stCondLst>
                                  <p:childTnLst>
                                    <p:set>
                                      <p:cBhvr>
                                        <p:cTn id="105" dur="1" fill="hold">
                                          <p:stCondLst>
                                            <p:cond delay="0"/>
                                          </p:stCondLst>
                                        </p:cTn>
                                        <p:tgtEl>
                                          <p:spTgt spid="55"/>
                                        </p:tgtEl>
                                        <p:attrNameLst>
                                          <p:attrName>style.visibility</p:attrName>
                                        </p:attrNameLst>
                                      </p:cBhvr>
                                      <p:to>
                                        <p:strVal val="visible"/>
                                      </p:to>
                                    </p:set>
                                    <p:animEffect transition="in" filter="wipe(right)">
                                      <p:cBhvr>
                                        <p:cTn id="106" dur="500"/>
                                        <p:tgtEl>
                                          <p:spTgt spid="55"/>
                                        </p:tgtEl>
                                      </p:cBhvr>
                                    </p:animEffect>
                                  </p:childTnLst>
                                </p:cTn>
                              </p:par>
                              <p:par>
                                <p:cTn id="107" presetID="26" presetClass="emph" presetSubtype="0" repeatCount="3000" fill="hold" nodeType="withEffect">
                                  <p:stCondLst>
                                    <p:cond delay="77200"/>
                                  </p:stCondLst>
                                  <p:childTnLst>
                                    <p:animEffect transition="out" filter="fade">
                                      <p:cBhvr>
                                        <p:cTn id="108" dur="500" tmFilter="0, 0; .2, .5; .8, .5; 1, 0"/>
                                        <p:tgtEl>
                                          <p:spTgt spid="55"/>
                                        </p:tgtEl>
                                      </p:cBhvr>
                                    </p:animEffect>
                                    <p:animScale>
                                      <p:cBhvr>
                                        <p:cTn id="109" dur="250" autoRev="1" fill="hold"/>
                                        <p:tgtEl>
                                          <p:spTgt spid="55"/>
                                        </p:tgtEl>
                                      </p:cBhvr>
                                      <p:by x="105000" y="105000"/>
                                    </p:animScale>
                                  </p:childTnLst>
                                </p:cTn>
                              </p:par>
                              <p:par>
                                <p:cTn id="110" presetID="47" presetClass="entr" presetSubtype="0" fill="hold" grpId="0" nodeType="withEffect">
                                  <p:stCondLst>
                                    <p:cond delay="77200"/>
                                  </p:stCondLst>
                                  <p:childTnLst>
                                    <p:set>
                                      <p:cBhvr>
                                        <p:cTn id="111" dur="1" fill="hold">
                                          <p:stCondLst>
                                            <p:cond delay="0"/>
                                          </p:stCondLst>
                                        </p:cTn>
                                        <p:tgtEl>
                                          <p:spTgt spid="62"/>
                                        </p:tgtEl>
                                        <p:attrNameLst>
                                          <p:attrName>style.visibility</p:attrName>
                                        </p:attrNameLst>
                                      </p:cBhvr>
                                      <p:to>
                                        <p:strVal val="visible"/>
                                      </p:to>
                                    </p:set>
                                    <p:animEffect transition="in" filter="fade">
                                      <p:cBhvr>
                                        <p:cTn id="112" dur="1000"/>
                                        <p:tgtEl>
                                          <p:spTgt spid="62"/>
                                        </p:tgtEl>
                                      </p:cBhvr>
                                    </p:animEffect>
                                    <p:anim calcmode="lin" valueType="num">
                                      <p:cBhvr>
                                        <p:cTn id="113" dur="1000" fill="hold"/>
                                        <p:tgtEl>
                                          <p:spTgt spid="62"/>
                                        </p:tgtEl>
                                        <p:attrNameLst>
                                          <p:attrName>ppt_x</p:attrName>
                                        </p:attrNameLst>
                                      </p:cBhvr>
                                      <p:tavLst>
                                        <p:tav tm="0">
                                          <p:val>
                                            <p:strVal val="#ppt_x"/>
                                          </p:val>
                                        </p:tav>
                                        <p:tav tm="100000">
                                          <p:val>
                                            <p:strVal val="#ppt_x"/>
                                          </p:val>
                                        </p:tav>
                                      </p:tavLst>
                                    </p:anim>
                                    <p:anim calcmode="lin" valueType="num">
                                      <p:cBhvr>
                                        <p:cTn id="114" dur="1000" fill="hold"/>
                                        <p:tgtEl>
                                          <p:spTgt spid="62"/>
                                        </p:tgtEl>
                                        <p:attrNameLst>
                                          <p:attrName>ppt_y</p:attrName>
                                        </p:attrNameLst>
                                      </p:cBhvr>
                                      <p:tavLst>
                                        <p:tav tm="0">
                                          <p:val>
                                            <p:strVal val="#ppt_y-.1"/>
                                          </p:val>
                                        </p:tav>
                                        <p:tav tm="100000">
                                          <p:val>
                                            <p:strVal val="#ppt_y"/>
                                          </p:val>
                                        </p:tav>
                                      </p:tavLst>
                                    </p:anim>
                                  </p:childTnLst>
                                </p:cTn>
                              </p:par>
                              <p:par>
                                <p:cTn id="115" presetID="10" presetClass="exit" presetSubtype="0" fill="hold" nodeType="withEffect">
                                  <p:stCondLst>
                                    <p:cond delay="79100"/>
                                  </p:stCondLst>
                                  <p:childTnLst>
                                    <p:animEffect transition="out" filter="fade">
                                      <p:cBhvr>
                                        <p:cTn id="116" dur="500"/>
                                        <p:tgtEl>
                                          <p:spTgt spid="55"/>
                                        </p:tgtEl>
                                      </p:cBhvr>
                                    </p:animEffect>
                                    <p:set>
                                      <p:cBhvr>
                                        <p:cTn id="117" dur="1" fill="hold">
                                          <p:stCondLst>
                                            <p:cond delay="499"/>
                                          </p:stCondLst>
                                        </p:cTn>
                                        <p:tgtEl>
                                          <p:spTgt spid="55"/>
                                        </p:tgtEl>
                                        <p:attrNameLst>
                                          <p:attrName>style.visibility</p:attrName>
                                        </p:attrNameLst>
                                      </p:cBhvr>
                                      <p:to>
                                        <p:strVal val="hidden"/>
                                      </p:to>
                                    </p:set>
                                  </p:childTnLst>
                                </p:cTn>
                              </p:par>
                              <p:par>
                                <p:cTn id="118" presetID="10" presetClass="exit" presetSubtype="0" fill="hold" grpId="1" nodeType="withEffect">
                                  <p:stCondLst>
                                    <p:cond delay="79100"/>
                                  </p:stCondLst>
                                  <p:childTnLst>
                                    <p:animEffect transition="out" filter="fade">
                                      <p:cBhvr>
                                        <p:cTn id="119" dur="500"/>
                                        <p:tgtEl>
                                          <p:spTgt spid="62"/>
                                        </p:tgtEl>
                                      </p:cBhvr>
                                    </p:animEffect>
                                    <p:set>
                                      <p:cBhvr>
                                        <p:cTn id="120" dur="1" fill="hold">
                                          <p:stCondLst>
                                            <p:cond delay="499"/>
                                          </p:stCondLst>
                                        </p:cTn>
                                        <p:tgtEl>
                                          <p:spTgt spid="62"/>
                                        </p:tgtEl>
                                        <p:attrNameLst>
                                          <p:attrName>style.visibility</p:attrName>
                                        </p:attrNameLst>
                                      </p:cBhvr>
                                      <p:to>
                                        <p:strVal val="hidden"/>
                                      </p:to>
                                    </p:set>
                                  </p:childTnLst>
                                </p:cTn>
                              </p:par>
                              <p:par>
                                <p:cTn id="121" presetID="22" presetClass="entr" presetSubtype="2" fill="hold" nodeType="withEffect">
                                  <p:stCondLst>
                                    <p:cond delay="79200"/>
                                  </p:stCondLst>
                                  <p:childTnLst>
                                    <p:set>
                                      <p:cBhvr>
                                        <p:cTn id="122" dur="1" fill="hold">
                                          <p:stCondLst>
                                            <p:cond delay="0"/>
                                          </p:stCondLst>
                                        </p:cTn>
                                        <p:tgtEl>
                                          <p:spTgt spid="57"/>
                                        </p:tgtEl>
                                        <p:attrNameLst>
                                          <p:attrName>style.visibility</p:attrName>
                                        </p:attrNameLst>
                                      </p:cBhvr>
                                      <p:to>
                                        <p:strVal val="visible"/>
                                      </p:to>
                                    </p:set>
                                    <p:animEffect transition="in" filter="wipe(right)">
                                      <p:cBhvr>
                                        <p:cTn id="123" dur="700"/>
                                        <p:tgtEl>
                                          <p:spTgt spid="57"/>
                                        </p:tgtEl>
                                      </p:cBhvr>
                                    </p:animEffect>
                                  </p:childTnLst>
                                </p:cTn>
                              </p:par>
                              <p:par>
                                <p:cTn id="124" presetID="42" presetClass="entr" presetSubtype="0" fill="hold" grpId="0" nodeType="withEffect">
                                  <p:stCondLst>
                                    <p:cond delay="80800"/>
                                  </p:stCondLst>
                                  <p:childTnLst>
                                    <p:set>
                                      <p:cBhvr>
                                        <p:cTn id="125" dur="1" fill="hold">
                                          <p:stCondLst>
                                            <p:cond delay="0"/>
                                          </p:stCondLst>
                                        </p:cTn>
                                        <p:tgtEl>
                                          <p:spTgt spid="61"/>
                                        </p:tgtEl>
                                        <p:attrNameLst>
                                          <p:attrName>style.visibility</p:attrName>
                                        </p:attrNameLst>
                                      </p:cBhvr>
                                      <p:to>
                                        <p:strVal val="visible"/>
                                      </p:to>
                                    </p:set>
                                    <p:animEffect transition="in" filter="fade">
                                      <p:cBhvr>
                                        <p:cTn id="126" dur="1000"/>
                                        <p:tgtEl>
                                          <p:spTgt spid="61"/>
                                        </p:tgtEl>
                                      </p:cBhvr>
                                    </p:animEffect>
                                    <p:anim calcmode="lin" valueType="num">
                                      <p:cBhvr>
                                        <p:cTn id="127" dur="1000" fill="hold"/>
                                        <p:tgtEl>
                                          <p:spTgt spid="61"/>
                                        </p:tgtEl>
                                        <p:attrNameLst>
                                          <p:attrName>ppt_x</p:attrName>
                                        </p:attrNameLst>
                                      </p:cBhvr>
                                      <p:tavLst>
                                        <p:tav tm="0">
                                          <p:val>
                                            <p:strVal val="#ppt_x"/>
                                          </p:val>
                                        </p:tav>
                                        <p:tav tm="100000">
                                          <p:val>
                                            <p:strVal val="#ppt_x"/>
                                          </p:val>
                                        </p:tav>
                                      </p:tavLst>
                                    </p:anim>
                                    <p:anim calcmode="lin" valueType="num">
                                      <p:cBhvr>
                                        <p:cTn id="128" dur="1000" fill="hold"/>
                                        <p:tgtEl>
                                          <p:spTgt spid="61"/>
                                        </p:tgtEl>
                                        <p:attrNameLst>
                                          <p:attrName>ppt_y</p:attrName>
                                        </p:attrNameLst>
                                      </p:cBhvr>
                                      <p:tavLst>
                                        <p:tav tm="0">
                                          <p:val>
                                            <p:strVal val="#ppt_y+.1"/>
                                          </p:val>
                                        </p:tav>
                                        <p:tav tm="100000">
                                          <p:val>
                                            <p:strVal val="#ppt_y"/>
                                          </p:val>
                                        </p:tav>
                                      </p:tavLst>
                                    </p:anim>
                                  </p:childTnLst>
                                </p:cTn>
                              </p:par>
                              <p:par>
                                <p:cTn id="129" presetID="26" presetClass="emph" presetSubtype="0" repeatCount="3000" fill="hold" nodeType="withEffect">
                                  <p:stCondLst>
                                    <p:cond delay="81000"/>
                                  </p:stCondLst>
                                  <p:childTnLst>
                                    <p:animEffect transition="out" filter="fade">
                                      <p:cBhvr>
                                        <p:cTn id="130" dur="500" tmFilter="0, 0; .2, .5; .8, .5; 1, 0"/>
                                        <p:tgtEl>
                                          <p:spTgt spid="57"/>
                                        </p:tgtEl>
                                      </p:cBhvr>
                                    </p:animEffect>
                                    <p:animScale>
                                      <p:cBhvr>
                                        <p:cTn id="131" dur="250" autoRev="1" fill="hold"/>
                                        <p:tgtEl>
                                          <p:spTgt spid="57"/>
                                        </p:tgtEl>
                                      </p:cBhvr>
                                      <p:by x="105000" y="105000"/>
                                    </p:animScale>
                                  </p:childTnLst>
                                </p:cTn>
                              </p:par>
                              <p:par>
                                <p:cTn id="132" presetID="10" presetClass="exit" presetSubtype="0" fill="hold" nodeType="withEffect">
                                  <p:stCondLst>
                                    <p:cond delay="82500"/>
                                  </p:stCondLst>
                                  <p:childTnLst>
                                    <p:animEffect transition="out" filter="fade">
                                      <p:cBhvr>
                                        <p:cTn id="133" dur="500"/>
                                        <p:tgtEl>
                                          <p:spTgt spid="57"/>
                                        </p:tgtEl>
                                      </p:cBhvr>
                                    </p:animEffect>
                                    <p:set>
                                      <p:cBhvr>
                                        <p:cTn id="134" dur="1" fill="hold">
                                          <p:stCondLst>
                                            <p:cond delay="499"/>
                                          </p:stCondLst>
                                        </p:cTn>
                                        <p:tgtEl>
                                          <p:spTgt spid="57"/>
                                        </p:tgtEl>
                                        <p:attrNameLst>
                                          <p:attrName>style.visibility</p:attrName>
                                        </p:attrNameLst>
                                      </p:cBhvr>
                                      <p:to>
                                        <p:strVal val="hidden"/>
                                      </p:to>
                                    </p:set>
                                  </p:childTnLst>
                                </p:cTn>
                              </p:par>
                              <p:par>
                                <p:cTn id="135" presetID="10" presetClass="exit" presetSubtype="0" fill="hold" grpId="1" nodeType="withEffect">
                                  <p:stCondLst>
                                    <p:cond delay="82500"/>
                                  </p:stCondLst>
                                  <p:childTnLst>
                                    <p:animEffect transition="out" filter="fade">
                                      <p:cBhvr>
                                        <p:cTn id="136" dur="500"/>
                                        <p:tgtEl>
                                          <p:spTgt spid="61"/>
                                        </p:tgtEl>
                                      </p:cBhvr>
                                    </p:animEffect>
                                    <p:set>
                                      <p:cBhvr>
                                        <p:cTn id="137"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8" fill="hold" display="0">
                  <p:stCondLst>
                    <p:cond delay="indefinite"/>
                  </p:stCondLst>
                  <p:endCondLst>
                    <p:cond evt="onStopAudio" delay="0">
                      <p:tgtEl>
                        <p:sldTgt/>
                      </p:tgtEl>
                    </p:cond>
                  </p:endCondLst>
                </p:cTn>
                <p:tgtEl>
                  <p:spTgt spid="6"/>
                </p:tgtEl>
              </p:cMediaNode>
            </p:audio>
          </p:childTnLst>
        </p:cTn>
      </p:par>
    </p:tnLst>
    <p:bldLst>
      <p:bldP spid="2" grpId="0"/>
      <p:bldP spid="3" grpId="0"/>
      <p:bldP spid="4" grpId="0"/>
      <p:bldP spid="8" grpId="0"/>
      <p:bldP spid="8" grpId="1"/>
      <p:bldP spid="9" grpId="0"/>
      <p:bldP spid="9" grpId="1"/>
      <p:bldP spid="11" grpId="0"/>
      <p:bldP spid="11" grpId="1"/>
      <p:bldP spid="13" grpId="0"/>
      <p:bldP spid="13" grpId="1"/>
      <p:bldP spid="15" grpId="0"/>
      <p:bldP spid="51" grpId="0"/>
      <p:bldP spid="51" grpId="1"/>
      <p:bldP spid="51" grpId="2"/>
      <p:bldP spid="56" grpId="0"/>
      <p:bldP spid="56" grpId="1"/>
      <p:bldP spid="56" grpId="2"/>
      <p:bldP spid="61" grpId="0"/>
      <p:bldP spid="61" grpId="1"/>
      <p:bldP spid="62" grpId="0"/>
      <p:bldP spid="6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a:solidFill>
                  <a:srgbClr val="0071C1"/>
                </a:solidFill>
                <a:latin typeface="Times New Roman" panose="02020603050405020304" pitchFamily="18" charset="0"/>
                <a:ea typeface="华文行楷" panose="02010800040101010101" pitchFamily="2" charset="-122"/>
              </a:rPr>
              <a:t>7.6.2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264126"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数据库的试运行</a:t>
            </a:r>
          </a:p>
        </p:txBody>
      </p:sp>
      <p:sp>
        <p:nvSpPr>
          <p:cNvPr id="4" name="文本框 3"/>
          <p:cNvSpPr txBox="1"/>
          <p:nvPr/>
        </p:nvSpPr>
        <p:spPr>
          <a:xfrm>
            <a:off x="1066916" y="905369"/>
            <a:ext cx="5677156"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数据的分期入库</a:t>
            </a:r>
          </a:p>
        </p:txBody>
      </p:sp>
      <p:sp>
        <p:nvSpPr>
          <p:cNvPr id="8" name="Text Box 1054">
            <a:extLst>
              <a:ext uri="{FF2B5EF4-FFF2-40B4-BE49-F238E27FC236}">
                <a16:creationId xmlns:a16="http://schemas.microsoft.com/office/drawing/2014/main" id="{DBC4062E-4928-40D9-893A-9CB1BCE6FA59}"/>
              </a:ext>
            </a:extLst>
          </p:cNvPr>
          <p:cNvSpPr txBox="1">
            <a:spLocks noChangeArrowheads="1"/>
          </p:cNvSpPr>
          <p:nvPr/>
        </p:nvSpPr>
        <p:spPr bwMode="auto">
          <a:xfrm>
            <a:off x="1487488" y="1484784"/>
            <a:ext cx="921702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先输入小批量数据供先期联合调试使用</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待试运行基本合格后再输入大批量数据</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逐步增加数据量，逐步完成运行评价</a:t>
            </a:r>
          </a:p>
        </p:txBody>
      </p:sp>
      <p:sp>
        <p:nvSpPr>
          <p:cNvPr id="11" name="Text Box 1052">
            <a:extLst>
              <a:ext uri="{FF2B5EF4-FFF2-40B4-BE49-F238E27FC236}">
                <a16:creationId xmlns:a16="http://schemas.microsoft.com/office/drawing/2014/main" id="{7B401522-077E-480C-A9C4-2B39AAF63098}"/>
              </a:ext>
            </a:extLst>
          </p:cNvPr>
          <p:cNvSpPr txBox="1">
            <a:spLocks noChangeArrowheads="1"/>
          </p:cNvSpPr>
          <p:nvPr/>
        </p:nvSpPr>
        <p:spPr bwMode="auto">
          <a:xfrm>
            <a:off x="3512561" y="976249"/>
            <a:ext cx="2592288"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修改数据库设计</a:t>
            </a:r>
          </a:p>
        </p:txBody>
      </p:sp>
      <p:pic>
        <p:nvPicPr>
          <p:cNvPr id="5" name="Voice10">
            <a:hlinkClick r:id="" action="ppaction://media"/>
            <a:extLst>
              <a:ext uri="{FF2B5EF4-FFF2-40B4-BE49-F238E27FC236}">
                <a16:creationId xmlns:a16="http://schemas.microsoft.com/office/drawing/2014/main" id="{3D65A3DF-AC39-4AA8-9510-82D3BABDAF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2752" y="3124200"/>
            <a:ext cx="609600" cy="609600"/>
          </a:xfrm>
          <a:prstGeom prst="rect">
            <a:avLst/>
          </a:prstGeom>
        </p:spPr>
      </p:pic>
      <p:sp>
        <p:nvSpPr>
          <p:cNvPr id="46" name="Text Box 1052">
            <a:extLst>
              <a:ext uri="{FF2B5EF4-FFF2-40B4-BE49-F238E27FC236}">
                <a16:creationId xmlns:a16="http://schemas.microsoft.com/office/drawing/2014/main" id="{69792DB5-F10D-454C-8B0F-B2BA146F731E}"/>
              </a:ext>
            </a:extLst>
          </p:cNvPr>
          <p:cNvSpPr txBox="1">
            <a:spLocks noChangeArrowheads="1"/>
          </p:cNvSpPr>
          <p:nvPr/>
        </p:nvSpPr>
        <p:spPr bwMode="auto">
          <a:xfrm>
            <a:off x="7147191" y="976249"/>
            <a:ext cx="1805961"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数据入库</a:t>
            </a:r>
          </a:p>
        </p:txBody>
      </p:sp>
      <p:grpSp>
        <p:nvGrpSpPr>
          <p:cNvPr id="48" name="组合 47">
            <a:extLst>
              <a:ext uri="{FF2B5EF4-FFF2-40B4-BE49-F238E27FC236}">
                <a16:creationId xmlns:a16="http://schemas.microsoft.com/office/drawing/2014/main" id="{4E6B09FA-6E97-4188-A8EF-BD4B848B62F5}"/>
              </a:ext>
            </a:extLst>
          </p:cNvPr>
          <p:cNvGrpSpPr/>
          <p:nvPr/>
        </p:nvGrpSpPr>
        <p:grpSpPr>
          <a:xfrm>
            <a:off x="5744809" y="806436"/>
            <a:ext cx="1647199" cy="403013"/>
            <a:chOff x="7587919" y="4862191"/>
            <a:chExt cx="1647199" cy="403013"/>
          </a:xfrm>
        </p:grpSpPr>
        <p:cxnSp>
          <p:nvCxnSpPr>
            <p:cNvPr id="49" name="直接箭头连接符 48">
              <a:extLst>
                <a:ext uri="{FF2B5EF4-FFF2-40B4-BE49-F238E27FC236}">
                  <a16:creationId xmlns:a16="http://schemas.microsoft.com/office/drawing/2014/main" id="{D2D69777-7935-48A4-8603-B02419308B65}"/>
                </a:ext>
              </a:extLst>
            </p:cNvPr>
            <p:cNvCxnSpPr>
              <a:cxnSpLocks/>
            </p:cNvCxnSpPr>
            <p:nvPr/>
          </p:nvCxnSpPr>
          <p:spPr bwMode="auto">
            <a:xfrm>
              <a:off x="7587919" y="5265204"/>
              <a:ext cx="1647199" cy="0"/>
            </a:xfrm>
            <a:prstGeom prst="straightConnector1">
              <a:avLst/>
            </a:prstGeom>
            <a:solidFill>
              <a:schemeClr val="accent1"/>
            </a:solidFill>
            <a:ln w="38100"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 Box 1052">
              <a:extLst>
                <a:ext uri="{FF2B5EF4-FFF2-40B4-BE49-F238E27FC236}">
                  <a16:creationId xmlns:a16="http://schemas.microsoft.com/office/drawing/2014/main" id="{A49180E3-5F32-4F27-918C-21AA3028C764}"/>
                </a:ext>
              </a:extLst>
            </p:cNvPr>
            <p:cNvSpPr txBox="1">
              <a:spLocks noChangeArrowheads="1"/>
            </p:cNvSpPr>
            <p:nvPr/>
          </p:nvSpPr>
          <p:spPr bwMode="auto">
            <a:xfrm>
              <a:off x="7690230" y="4862191"/>
              <a:ext cx="1543679"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0071C1"/>
                  </a:solidFill>
                  <a:latin typeface="Times New Roman" panose="02020603050405020304" pitchFamily="18" charset="0"/>
                </a:rPr>
                <a:t>导致</a:t>
              </a:r>
            </a:p>
          </p:txBody>
        </p:sp>
      </p:grpSp>
      <p:sp>
        <p:nvSpPr>
          <p:cNvPr id="53" name="Text Box 1052">
            <a:extLst>
              <a:ext uri="{FF2B5EF4-FFF2-40B4-BE49-F238E27FC236}">
                <a16:creationId xmlns:a16="http://schemas.microsoft.com/office/drawing/2014/main" id="{6DAC832D-C022-4ADE-8FF1-E9609E307DF2}"/>
              </a:ext>
            </a:extLst>
          </p:cNvPr>
          <p:cNvSpPr txBox="1">
            <a:spLocks noChangeArrowheads="1"/>
          </p:cNvSpPr>
          <p:nvPr/>
        </p:nvSpPr>
        <p:spPr bwMode="auto">
          <a:xfrm>
            <a:off x="3535729" y="976249"/>
            <a:ext cx="450468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组织数据库入库是十分费时、费力的事</a:t>
            </a:r>
          </a:p>
        </p:txBody>
      </p:sp>
      <p:sp>
        <p:nvSpPr>
          <p:cNvPr id="63" name="文本框 62">
            <a:extLst>
              <a:ext uri="{FF2B5EF4-FFF2-40B4-BE49-F238E27FC236}">
                <a16:creationId xmlns:a16="http://schemas.microsoft.com/office/drawing/2014/main" id="{B4FE7A0D-CD7A-4A02-BAFB-5D1637CDC43E}"/>
              </a:ext>
            </a:extLst>
          </p:cNvPr>
          <p:cNvSpPr txBox="1"/>
          <p:nvPr/>
        </p:nvSpPr>
        <p:spPr>
          <a:xfrm>
            <a:off x="1128018" y="3124200"/>
            <a:ext cx="5677156"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数据库的转储和恢复</a:t>
            </a:r>
          </a:p>
        </p:txBody>
      </p:sp>
      <p:sp>
        <p:nvSpPr>
          <p:cNvPr id="64" name="Text Box 1054">
            <a:extLst>
              <a:ext uri="{FF2B5EF4-FFF2-40B4-BE49-F238E27FC236}">
                <a16:creationId xmlns:a16="http://schemas.microsoft.com/office/drawing/2014/main" id="{B27F72EF-20F7-4BC4-A6E7-5E2E35F1993B}"/>
              </a:ext>
            </a:extLst>
          </p:cNvPr>
          <p:cNvSpPr txBox="1">
            <a:spLocks noChangeArrowheads="1"/>
          </p:cNvSpPr>
          <p:nvPr/>
        </p:nvSpPr>
        <p:spPr bwMode="auto">
          <a:xfrm>
            <a:off x="1496337" y="3769794"/>
            <a:ext cx="921702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在数据库试运行阶段，系统还不稳定，硬、软件故障随时都可能发生</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系统的操作人员对新系统还不熟悉，误操作也不可避免</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因此必须做好数据库的转储和恢复工作，尽量减少对数据库的破坏</a:t>
            </a:r>
          </a:p>
        </p:txBody>
      </p:sp>
    </p:spTree>
    <p:extLst>
      <p:ext uri="{BB962C8B-B14F-4D97-AF65-F5344CB8AC3E}">
        <p14:creationId xmlns:p14="http://schemas.microsoft.com/office/powerpoint/2010/main" val="1561867742"/>
      </p:ext>
    </p:extLst>
  </p:cSld>
  <p:clrMapOvr>
    <a:masterClrMapping/>
  </p:clrMapOvr>
  <p:transition spd="slow" advTm="58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64" fill="hold"/>
                                        <p:tgtEl>
                                          <p:spTgt spid="5"/>
                                        </p:tgtEl>
                                      </p:cBhvr>
                                    </p:cmd>
                                  </p:childTnLst>
                                </p:cTn>
                              </p:par>
                              <p:par>
                                <p:cTn id="7" presetID="10" presetClass="entr" presetSubtype="0" fill="hold" grpId="0" nodeType="withEffect">
                                  <p:stCondLst>
                                    <p:cond delay="0"/>
                                  </p:stCondLst>
                                  <p:iterate type="lt">
                                    <p:tmPct val="48889"/>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47" presetClass="entr" presetSubtype="0" fill="hold" grpId="0" nodeType="withEffect">
                                  <p:stCondLst>
                                    <p:cond delay="31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par>
                                <p:cTn id="15" presetID="10" presetClass="exit" presetSubtype="0" fill="hold" grpId="1" nodeType="withEffect">
                                  <p:stCondLst>
                                    <p:cond delay="7000"/>
                                  </p:stCondLst>
                                  <p:childTnLst>
                                    <p:animEffect transition="out" filter="fade">
                                      <p:cBhvr>
                                        <p:cTn id="16" dur="500"/>
                                        <p:tgtEl>
                                          <p:spTgt spid="53"/>
                                        </p:tgtEl>
                                      </p:cBhvr>
                                    </p:animEffect>
                                    <p:set>
                                      <p:cBhvr>
                                        <p:cTn id="17" dur="1" fill="hold">
                                          <p:stCondLst>
                                            <p:cond delay="499"/>
                                          </p:stCondLst>
                                        </p:cTn>
                                        <p:tgtEl>
                                          <p:spTgt spid="53"/>
                                        </p:tgtEl>
                                        <p:attrNameLst>
                                          <p:attrName>style.visibility</p:attrName>
                                        </p:attrNameLst>
                                      </p:cBhvr>
                                      <p:to>
                                        <p:strVal val="hidden"/>
                                      </p:to>
                                    </p:set>
                                  </p:childTnLst>
                                </p:cTn>
                              </p:par>
                              <p:par>
                                <p:cTn id="18" presetID="47" presetClass="entr" presetSubtype="0" fill="hold" grpId="0" nodeType="withEffect">
                                  <p:stCondLst>
                                    <p:cond delay="85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22" presetClass="entr" presetSubtype="8" fill="hold" nodeType="withEffect">
                                  <p:stCondLst>
                                    <p:cond delay="950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500"/>
                                        <p:tgtEl>
                                          <p:spTgt spid="48"/>
                                        </p:tgtEl>
                                      </p:cBhvr>
                                    </p:animEffect>
                                  </p:childTnLst>
                                </p:cTn>
                              </p:par>
                              <p:par>
                                <p:cTn id="26" presetID="26" presetClass="emph" presetSubtype="0" repeatCount="3000" fill="hold" nodeType="withEffect">
                                  <p:stCondLst>
                                    <p:cond delay="9700"/>
                                  </p:stCondLst>
                                  <p:childTnLst>
                                    <p:animEffect transition="out" filter="fade">
                                      <p:cBhvr>
                                        <p:cTn id="27" dur="600" tmFilter="0, 0; .2, .5; .8, .5; 1, 0"/>
                                        <p:tgtEl>
                                          <p:spTgt spid="48"/>
                                        </p:tgtEl>
                                      </p:cBhvr>
                                    </p:animEffect>
                                    <p:animScale>
                                      <p:cBhvr>
                                        <p:cTn id="28" dur="300" autoRev="1" fill="hold"/>
                                        <p:tgtEl>
                                          <p:spTgt spid="48"/>
                                        </p:tgtEl>
                                      </p:cBhvr>
                                      <p:by x="105000" y="105000"/>
                                    </p:animScale>
                                  </p:childTnLst>
                                </p:cTn>
                              </p:par>
                              <p:par>
                                <p:cTn id="29" presetID="47" presetClass="entr" presetSubtype="0" fill="hold" grpId="0" nodeType="withEffect">
                                  <p:stCondLst>
                                    <p:cond delay="115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10" presetClass="exit" presetSubtype="0" fill="hold" nodeType="withEffect">
                                  <p:stCondLst>
                                    <p:cond delay="13100"/>
                                  </p:stCondLst>
                                  <p:childTnLst>
                                    <p:animEffect transition="out" filter="fade">
                                      <p:cBhvr>
                                        <p:cTn id="35" dur="500"/>
                                        <p:tgtEl>
                                          <p:spTgt spid="48"/>
                                        </p:tgtEl>
                                      </p:cBhvr>
                                    </p:animEffect>
                                    <p:set>
                                      <p:cBhvr>
                                        <p:cTn id="36" dur="1" fill="hold">
                                          <p:stCondLst>
                                            <p:cond delay="499"/>
                                          </p:stCondLst>
                                        </p:cTn>
                                        <p:tgtEl>
                                          <p:spTgt spid="48"/>
                                        </p:tgtEl>
                                        <p:attrNameLst>
                                          <p:attrName>style.visibility</p:attrName>
                                        </p:attrNameLst>
                                      </p:cBhvr>
                                      <p:to>
                                        <p:strVal val="hidden"/>
                                      </p:to>
                                    </p:set>
                                  </p:childTnLst>
                                </p:cTn>
                              </p:par>
                              <p:par>
                                <p:cTn id="37" presetID="10" presetClass="exit" presetSubtype="0" fill="hold" grpId="1" nodeType="withEffect">
                                  <p:stCondLst>
                                    <p:cond delay="1320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xit" presetSubtype="0" fill="hold" grpId="1" nodeType="withEffect">
                                  <p:stCondLst>
                                    <p:cond delay="1320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par>
                                <p:cTn id="43" presetID="10" presetClass="entr" presetSubtype="0" fill="hold" grpId="0" nodeType="withEffect">
                                  <p:stCondLst>
                                    <p:cond delay="18400"/>
                                  </p:stCondLst>
                                  <p:iterate type="lt">
                                    <p:tmPct val="19592"/>
                                  </p:iterate>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childTnLst>
                                </p:cTn>
                              </p:par>
                              <p:par>
                                <p:cTn id="46" presetID="10" presetClass="entr" presetSubtype="0" fill="hold" grpId="0" nodeType="withEffect">
                                  <p:stCondLst>
                                    <p:cond delay="30500"/>
                                  </p:stCondLst>
                                  <p:iterate type="lt">
                                    <p:tmPct val="48889"/>
                                  </p:iterate>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10" presetClass="entr" presetSubtype="0" fill="hold" grpId="0" nodeType="withEffect">
                                  <p:stCondLst>
                                    <p:cond delay="34300"/>
                                  </p:stCondLst>
                                  <p:iterate type="lt">
                                    <p:tmPct val="19592"/>
                                  </p:iterate>
                                  <p:childTnLst>
                                    <p:set>
                                      <p:cBhvr>
                                        <p:cTn id="50" dur="1" fill="hold">
                                          <p:stCondLst>
                                            <p:cond delay="0"/>
                                          </p:stCondLst>
                                        </p:cTn>
                                        <p:tgtEl>
                                          <p:spTgt spid="64"/>
                                        </p:tgtEl>
                                        <p:attrNameLst>
                                          <p:attrName>style.visibility</p:attrName>
                                        </p:attrNameLst>
                                      </p:cBhvr>
                                      <p:to>
                                        <p:strVal val="visible"/>
                                      </p:to>
                                    </p:set>
                                    <p:animEffect transition="in" filter="fade">
                                      <p:cBhvr>
                                        <p:cTn id="51" dur="12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52" fill="hold" display="0">
                  <p:stCondLst>
                    <p:cond delay="indefinite"/>
                  </p:stCondLst>
                  <p:endCondLst>
                    <p:cond evt="onStopAudio" delay="0">
                      <p:tgtEl>
                        <p:sldTgt/>
                      </p:tgtEl>
                    </p:cond>
                  </p:endCondLst>
                </p:cTn>
                <p:tgtEl>
                  <p:spTgt spid="5"/>
                </p:tgtEl>
              </p:cMediaNode>
            </p:audio>
          </p:childTnLst>
        </p:cTn>
      </p:par>
    </p:tnLst>
    <p:bldLst>
      <p:bldP spid="4" grpId="0"/>
      <p:bldP spid="8" grpId="0"/>
      <p:bldP spid="11" grpId="0"/>
      <p:bldP spid="11" grpId="1"/>
      <p:bldP spid="46" grpId="0"/>
      <p:bldP spid="46" grpId="1"/>
      <p:bldP spid="53" grpId="0"/>
      <p:bldP spid="53" grpId="1"/>
      <p:bldP spid="63" grpId="0"/>
      <p:bldP spid="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a:solidFill>
                  <a:srgbClr val="0071C1"/>
                </a:solidFill>
                <a:latin typeface="Times New Roman" panose="02020603050405020304" pitchFamily="18" charset="0"/>
                <a:ea typeface="华文行楷" panose="02010800040101010101" pitchFamily="2" charset="-122"/>
              </a:rPr>
              <a:t>7.6.3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264126"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数据库的运行和维护</a:t>
            </a:r>
          </a:p>
        </p:txBody>
      </p:sp>
      <p:sp>
        <p:nvSpPr>
          <p:cNvPr id="4" name="文本框 3"/>
          <p:cNvSpPr txBox="1"/>
          <p:nvPr/>
        </p:nvSpPr>
        <p:spPr>
          <a:xfrm>
            <a:off x="1066916" y="905369"/>
            <a:ext cx="5677156"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数据库的转储和恢复</a:t>
            </a:r>
          </a:p>
        </p:txBody>
      </p:sp>
      <p:sp>
        <p:nvSpPr>
          <p:cNvPr id="8" name="Text Box 1054">
            <a:extLst>
              <a:ext uri="{FF2B5EF4-FFF2-40B4-BE49-F238E27FC236}">
                <a16:creationId xmlns:a16="http://schemas.microsoft.com/office/drawing/2014/main" id="{DBC4062E-4928-40D9-893A-9CB1BCE6FA59}"/>
              </a:ext>
            </a:extLst>
          </p:cNvPr>
          <p:cNvSpPr txBox="1">
            <a:spLocks noChangeArrowheads="1"/>
          </p:cNvSpPr>
          <p:nvPr/>
        </p:nvSpPr>
        <p:spPr bwMode="auto">
          <a:xfrm>
            <a:off x="1487488" y="1484784"/>
            <a:ext cx="92170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数据库管理员要针对不同的应用要求制定不同的转储计划，定期对数据库和日志文件进行备份。</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 一旦发生介质故障，即利用数据库备份及日志文件备份，尽快将数据库恢复到某种一致性状态。</a:t>
            </a:r>
          </a:p>
        </p:txBody>
      </p:sp>
      <p:sp>
        <p:nvSpPr>
          <p:cNvPr id="9" name="Text Box 1052">
            <a:extLst>
              <a:ext uri="{FF2B5EF4-FFF2-40B4-BE49-F238E27FC236}">
                <a16:creationId xmlns:a16="http://schemas.microsoft.com/office/drawing/2014/main" id="{7ADDA020-1ABF-4218-8C0E-9B0312090C7A}"/>
              </a:ext>
            </a:extLst>
          </p:cNvPr>
          <p:cNvSpPr txBox="1">
            <a:spLocks noChangeArrowheads="1"/>
          </p:cNvSpPr>
          <p:nvPr/>
        </p:nvSpPr>
        <p:spPr bwMode="auto">
          <a:xfrm>
            <a:off x="4007768" y="977171"/>
            <a:ext cx="504076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是系统正式运行后最重要的维护工作之一</a:t>
            </a:r>
          </a:p>
        </p:txBody>
      </p:sp>
      <p:pic>
        <p:nvPicPr>
          <p:cNvPr id="5" name="Voice12 (120801.1617)">
            <a:hlinkClick r:id="" action="ppaction://media"/>
            <a:extLst>
              <a:ext uri="{FF2B5EF4-FFF2-40B4-BE49-F238E27FC236}">
                <a16:creationId xmlns:a16="http://schemas.microsoft.com/office/drawing/2014/main" id="{233C0C9C-94DF-45A8-9A01-44B88450CD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429000"/>
            <a:ext cx="609600" cy="609600"/>
          </a:xfrm>
          <a:prstGeom prst="rect">
            <a:avLst/>
          </a:prstGeom>
        </p:spPr>
      </p:pic>
    </p:spTree>
    <p:extLst>
      <p:ext uri="{BB962C8B-B14F-4D97-AF65-F5344CB8AC3E}">
        <p14:creationId xmlns:p14="http://schemas.microsoft.com/office/powerpoint/2010/main" val="1141727670"/>
      </p:ext>
    </p:extLst>
  </p:cSld>
  <p:clrMapOvr>
    <a:masterClrMapping/>
  </p:clrMapOvr>
  <p:transition spd="slow" advTm="3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400"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2000"/>
                                        <p:tgtEl>
                                          <p:spTgt spid="3"/>
                                        </p:tgtEl>
                                      </p:cBhvr>
                                    </p:animEffect>
                                  </p:childTnLst>
                                </p:cTn>
                              </p:par>
                              <p:par>
                                <p:cTn id="10" presetID="21" presetClass="entr" presetSubtype="2"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2)">
                                      <p:cBhvr>
                                        <p:cTn id="12" dur="2000"/>
                                        <p:tgtEl>
                                          <p:spTgt spid="2"/>
                                        </p:tgtEl>
                                      </p:cBhvr>
                                    </p:animEffect>
                                  </p:childTnLst>
                                </p:cTn>
                              </p:par>
                              <p:par>
                                <p:cTn id="13" presetID="10" presetClass="entr" presetSubtype="0" fill="hold" grpId="0" nodeType="withEffect">
                                  <p:stCondLst>
                                    <p:cond delay="2200"/>
                                  </p:stCondLst>
                                  <p:iterate type="lt">
                                    <p:tmPct val="425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7" presetClass="entr" presetSubtype="0" fill="hold" grpId="0" nodeType="withEffect">
                                  <p:stCondLst>
                                    <p:cond delay="68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8300"/>
                                  </p:stCondLst>
                                  <p:iterate type="lt">
                                    <p:tmPct val="24146"/>
                                  </p:iterate>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par>
                                <p:cTn id="24" presetID="10" presetClass="exit" presetSubtype="0" fill="hold" grpId="1" nodeType="withEffect">
                                  <p:stCondLst>
                                    <p:cond delay="2890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0" presetClass="exit" presetSubtype="0" fill="hold" grpId="1" nodeType="withEffect">
                                  <p:stCondLst>
                                    <p:cond delay="28900"/>
                                  </p:stCondLst>
                                  <p:iterate type="lt">
                                    <p:tmPct val="0"/>
                                  </p:iterate>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0" fill="hold" display="0">
                  <p:stCondLst>
                    <p:cond delay="indefinite"/>
                  </p:stCondLst>
                  <p:endCondLst>
                    <p:cond evt="onStopAudio" delay="0">
                      <p:tgtEl>
                        <p:sldTgt/>
                      </p:tgtEl>
                    </p:cond>
                  </p:endCondLst>
                </p:cTn>
                <p:tgtEl>
                  <p:spTgt spid="5"/>
                </p:tgtEl>
              </p:cMediaNode>
            </p:audio>
          </p:childTnLst>
        </p:cTn>
      </p:par>
    </p:tnLst>
    <p:bldLst>
      <p:bldP spid="2" grpId="0"/>
      <p:bldP spid="3" grpId="0"/>
      <p:bldP spid="4" grpId="0"/>
      <p:bldP spid="8" grpId="0"/>
      <p:bldP spid="8"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a:solidFill>
                  <a:srgbClr val="0071C1"/>
                </a:solidFill>
                <a:latin typeface="Times New Roman" panose="02020603050405020304" pitchFamily="18" charset="0"/>
                <a:ea typeface="华文行楷" panose="02010800040101010101" pitchFamily="2" charset="-122"/>
              </a:rPr>
              <a:t>7.6.3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264126"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数据库的运行和维护</a:t>
            </a:r>
          </a:p>
        </p:txBody>
      </p:sp>
      <p:sp>
        <p:nvSpPr>
          <p:cNvPr id="4" name="文本框 3"/>
          <p:cNvSpPr txBox="1"/>
          <p:nvPr/>
        </p:nvSpPr>
        <p:spPr>
          <a:xfrm>
            <a:off x="1066916" y="905369"/>
            <a:ext cx="5677156"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数据库的安全性、完整性控制</a:t>
            </a:r>
          </a:p>
        </p:txBody>
      </p:sp>
      <p:sp>
        <p:nvSpPr>
          <p:cNvPr id="8" name="Text Box 1054">
            <a:extLst>
              <a:ext uri="{FF2B5EF4-FFF2-40B4-BE49-F238E27FC236}">
                <a16:creationId xmlns:a16="http://schemas.microsoft.com/office/drawing/2014/main" id="{DBC4062E-4928-40D9-893A-9CB1BCE6FA59}"/>
              </a:ext>
            </a:extLst>
          </p:cNvPr>
          <p:cNvSpPr txBox="1">
            <a:spLocks noChangeArrowheads="1"/>
          </p:cNvSpPr>
          <p:nvPr/>
        </p:nvSpPr>
        <p:spPr bwMode="auto">
          <a:xfrm>
            <a:off x="1487488" y="1484784"/>
            <a:ext cx="9217024"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初始定义</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数据库管理员根据用户的实际需要授予不同的操作权限</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根据应用环境定义不同的完整性约束条件</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修改定义</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当应用环境发生变化，对安全性的要求也会发生变化，数据库管理员需要根据实际情况修改原有的安全性控制</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由于应用环境发生变化，数据库的完整性约束条件也会变化，也需要数据库管理员不断修正，以满足用户要求</a:t>
            </a:r>
          </a:p>
        </p:txBody>
      </p:sp>
      <p:pic>
        <p:nvPicPr>
          <p:cNvPr id="6" name="Voice15">
            <a:hlinkClick r:id="" action="ppaction://media"/>
            <a:extLst>
              <a:ext uri="{FF2B5EF4-FFF2-40B4-BE49-F238E27FC236}">
                <a16:creationId xmlns:a16="http://schemas.microsoft.com/office/drawing/2014/main" id="{F1C71596-1ABA-43AA-B15E-C6C79A7877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36848" y="3124200"/>
            <a:ext cx="609600" cy="609600"/>
          </a:xfrm>
          <a:prstGeom prst="rect">
            <a:avLst/>
          </a:prstGeom>
        </p:spPr>
      </p:pic>
    </p:spTree>
    <p:extLst>
      <p:ext uri="{BB962C8B-B14F-4D97-AF65-F5344CB8AC3E}">
        <p14:creationId xmlns:p14="http://schemas.microsoft.com/office/powerpoint/2010/main" val="3182625217"/>
      </p:ext>
    </p:extLst>
  </p:cSld>
  <p:clrMapOvr>
    <a:masterClrMapping/>
  </p:clrMapOvr>
  <p:transition spd="slow" advTm="4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168" fill="hold"/>
                                        <p:tgtEl>
                                          <p:spTgt spid="6"/>
                                        </p:tgtEl>
                                      </p:cBhvr>
                                    </p:cmd>
                                  </p:childTnLst>
                                </p:cTn>
                              </p:par>
                              <p:par>
                                <p:cTn id="7" presetID="10" presetClass="entr" presetSubtype="0" fill="hold" grpId="0" nodeType="withEffect">
                                  <p:stCondLst>
                                    <p:cond delay="0"/>
                                  </p:stCondLst>
                                  <p:iterate type="lt">
                                    <p:tmPct val="425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3000"/>
                                  </p:stCondLst>
                                  <p:iterate type="lt">
                                    <p:tmPct val="24146"/>
                                  </p:iterate>
                                  <p:childTnLst>
                                    <p:set>
                                      <p:cBhvr>
                                        <p:cTn id="11" dur="1" fill="hold">
                                          <p:stCondLst>
                                            <p:cond delay="0"/>
                                          </p:stCondLst>
                                        </p:cTn>
                                        <p:tgtEl>
                                          <p:spTgt spid="8"/>
                                        </p:tgtEl>
                                        <p:attrNameLst>
                                          <p:attrName>style.visibility</p:attrName>
                                        </p:attrNameLst>
                                      </p:cBhvr>
                                      <p:to>
                                        <p:strVal val="visible"/>
                                      </p:to>
                                    </p:set>
                                    <p:animEffect transition="in" filter="fade">
                                      <p:cBhvr>
                                        <p:cTn id="12" dur="1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3" fill="hold" display="0">
                  <p:stCondLst>
                    <p:cond delay="indefinite"/>
                  </p:stCondLst>
                  <p:endCondLst>
                    <p:cond evt="onStopAudio" delay="0">
                      <p:tgtEl>
                        <p:sldTgt/>
                      </p:tgtEl>
                    </p:cond>
                  </p:endCondLst>
                </p:cTn>
                <p:tgtEl>
                  <p:spTgt spid="6"/>
                </p:tgtEl>
              </p:cMediaNode>
            </p:audio>
          </p:childTnLst>
        </p:cTn>
      </p:par>
    </p:tnLst>
    <p:bldLst>
      <p:bldP spid="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a:solidFill>
                  <a:srgbClr val="0071C1"/>
                </a:solidFill>
                <a:latin typeface="Times New Roman" panose="02020603050405020304" pitchFamily="18" charset="0"/>
                <a:ea typeface="华文行楷" panose="02010800040101010101" pitchFamily="2" charset="-122"/>
              </a:rPr>
              <a:t>7.6.3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264126"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数据库的运行和维护</a:t>
            </a:r>
          </a:p>
        </p:txBody>
      </p:sp>
      <p:sp>
        <p:nvSpPr>
          <p:cNvPr id="4" name="文本框 3"/>
          <p:cNvSpPr txBox="1"/>
          <p:nvPr/>
        </p:nvSpPr>
        <p:spPr>
          <a:xfrm>
            <a:off x="1066916" y="905369"/>
            <a:ext cx="5677156"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数据库性能的监督、分析和改进</a:t>
            </a:r>
          </a:p>
        </p:txBody>
      </p:sp>
      <p:sp>
        <p:nvSpPr>
          <p:cNvPr id="8" name="Text Box 1054">
            <a:extLst>
              <a:ext uri="{FF2B5EF4-FFF2-40B4-BE49-F238E27FC236}">
                <a16:creationId xmlns:a16="http://schemas.microsoft.com/office/drawing/2014/main" id="{DBC4062E-4928-40D9-893A-9CB1BCE6FA59}"/>
              </a:ext>
            </a:extLst>
          </p:cNvPr>
          <p:cNvSpPr txBox="1">
            <a:spLocks noChangeArrowheads="1"/>
          </p:cNvSpPr>
          <p:nvPr/>
        </p:nvSpPr>
        <p:spPr bwMode="auto">
          <a:xfrm>
            <a:off x="1487488" y="1484784"/>
            <a:ext cx="9217024"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在数据库运行过程中，数据库管理员必须监督系统运行，对监测数据进行分析，找出改进系统性能的方法。</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利用监测工具获取系统运行过程中一系列性能参数的值</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通过仔细分析这些数据，判断当前系统是否处于最佳运行状态</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如果不是，则需要通过调整某些参数来进一步改进数据库性能</a:t>
            </a:r>
          </a:p>
        </p:txBody>
      </p:sp>
      <p:pic>
        <p:nvPicPr>
          <p:cNvPr id="7" name="Voice19 (120801.1709)">
            <a:hlinkClick r:id="" action="ppaction://media"/>
            <a:extLst>
              <a:ext uri="{FF2B5EF4-FFF2-40B4-BE49-F238E27FC236}">
                <a16:creationId xmlns:a16="http://schemas.microsoft.com/office/drawing/2014/main" id="{01C69385-935A-4C3D-B4B4-6CEE3D7403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768" y="3124200"/>
            <a:ext cx="609600" cy="609600"/>
          </a:xfrm>
          <a:prstGeom prst="rect">
            <a:avLst/>
          </a:prstGeom>
        </p:spPr>
      </p:pic>
    </p:spTree>
    <p:extLst>
      <p:ext uri="{BB962C8B-B14F-4D97-AF65-F5344CB8AC3E}">
        <p14:creationId xmlns:p14="http://schemas.microsoft.com/office/powerpoint/2010/main" val="2212604681"/>
      </p:ext>
    </p:extLst>
  </p:cSld>
  <p:clrMapOvr>
    <a:masterClrMapping/>
  </p:clrMapOvr>
  <p:transition spd="slow" advTm="40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680" fill="hold"/>
                                        <p:tgtEl>
                                          <p:spTgt spid="7"/>
                                        </p:tgtEl>
                                      </p:cBhvr>
                                    </p:cmd>
                                  </p:childTnLst>
                                </p:cTn>
                              </p:par>
                              <p:par>
                                <p:cTn id="7" presetID="10" presetClass="entr" presetSubtype="0" fill="hold" grpId="0" nodeType="withEffect">
                                  <p:stCondLst>
                                    <p:cond delay="0"/>
                                  </p:stCondLst>
                                  <p:iterate type="lt">
                                    <p:tmPct val="425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3000"/>
                                  </p:stCondLst>
                                  <p:iterate type="lt">
                                    <p:tmPct val="24146"/>
                                  </p:iterate>
                                  <p:childTnLst>
                                    <p:set>
                                      <p:cBhvr>
                                        <p:cTn id="11" dur="1" fill="hold">
                                          <p:stCondLst>
                                            <p:cond delay="0"/>
                                          </p:stCondLst>
                                        </p:cTn>
                                        <p:tgtEl>
                                          <p:spTgt spid="8"/>
                                        </p:tgtEl>
                                        <p:attrNameLst>
                                          <p:attrName>style.visibility</p:attrName>
                                        </p:attrNameLst>
                                      </p:cBhvr>
                                      <p:to>
                                        <p:strVal val="visible"/>
                                      </p:to>
                                    </p:set>
                                    <p:animEffect transition="in" filter="fade">
                                      <p:cBhvr>
                                        <p:cTn id="12" dur="1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3" fill="hold" display="0">
                  <p:stCondLst>
                    <p:cond delay="indefinite"/>
                  </p:stCondLst>
                  <p:endCondLst>
                    <p:cond evt="onStopAudio" delay="0">
                      <p:tgtEl>
                        <p:sldTgt/>
                      </p:tgtEl>
                    </p:cond>
                  </p:endCondLst>
                </p:cTn>
                <p:tgtEl>
                  <p:spTgt spid="7"/>
                </p:tgtEl>
              </p:cMediaNode>
            </p:audio>
          </p:childTnLst>
        </p:cTn>
      </p:par>
    </p:tnLst>
    <p:bldLst>
      <p:bldP spid="4"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1054">
            <a:extLst>
              <a:ext uri="{FF2B5EF4-FFF2-40B4-BE49-F238E27FC236}">
                <a16:creationId xmlns:a16="http://schemas.microsoft.com/office/drawing/2014/main" id="{B69ACB10-DAB6-4F87-B0F4-69834B3F5482}"/>
              </a:ext>
            </a:extLst>
          </p:cNvPr>
          <p:cNvSpPr txBox="1">
            <a:spLocks noChangeArrowheads="1"/>
          </p:cNvSpPr>
          <p:nvPr/>
        </p:nvSpPr>
        <p:spPr bwMode="auto">
          <a:xfrm>
            <a:off x="1830645" y="3396615"/>
            <a:ext cx="9217024" cy="116955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45720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数据库的重组织不会改变原设计的数据逻辑结构和物理结构</a:t>
            </a:r>
          </a:p>
          <a:p>
            <a:pPr marL="0" indent="45720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数据库管理系统一般都提供了供重组织数据库使用的实用程序，帮助数据库管理员重新组织数据库。</a:t>
            </a:r>
          </a:p>
        </p:txBody>
      </p:sp>
      <p:sp>
        <p:nvSpPr>
          <p:cNvPr id="16" name="Text Box 1054">
            <a:extLst>
              <a:ext uri="{FF2B5EF4-FFF2-40B4-BE49-F238E27FC236}">
                <a16:creationId xmlns:a16="http://schemas.microsoft.com/office/drawing/2014/main" id="{98D13638-EDF4-457A-821F-7D198DB8347B}"/>
              </a:ext>
            </a:extLst>
          </p:cNvPr>
          <p:cNvSpPr txBox="1">
            <a:spLocks noChangeArrowheads="1"/>
          </p:cNvSpPr>
          <p:nvPr/>
        </p:nvSpPr>
        <p:spPr bwMode="auto">
          <a:xfrm>
            <a:off x="1727607" y="1979035"/>
            <a:ext cx="9217024"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45720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重组织的形式：</a:t>
            </a:r>
            <a:endParaRPr lang="en-US" altLang="zh-CN" sz="2000" dirty="0">
              <a:latin typeface="Times New Roman" panose="02020603050405020304" pitchFamily="18" charset="0"/>
              <a:cs typeface="Times New Roman" panose="02020603050405020304" pitchFamily="18" charset="0"/>
            </a:endParaRP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全部重组织</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部分重组织（只对频繁增、删的表进行重组织）</a:t>
            </a:r>
          </a:p>
        </p:txBody>
      </p:sp>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a:solidFill>
                  <a:srgbClr val="0071C1"/>
                </a:solidFill>
                <a:latin typeface="Times New Roman" panose="02020603050405020304" pitchFamily="18" charset="0"/>
                <a:ea typeface="华文行楷" panose="02010800040101010101" pitchFamily="2" charset="-122"/>
              </a:rPr>
              <a:t>7.6.3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264126"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数据库的运行和维护</a:t>
            </a:r>
          </a:p>
        </p:txBody>
      </p:sp>
      <p:sp>
        <p:nvSpPr>
          <p:cNvPr id="4" name="文本框 3"/>
          <p:cNvSpPr txBox="1"/>
          <p:nvPr/>
        </p:nvSpPr>
        <p:spPr>
          <a:xfrm>
            <a:off x="1066916" y="905369"/>
            <a:ext cx="5677156"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数据库的重组织与重构造</a:t>
            </a:r>
          </a:p>
        </p:txBody>
      </p:sp>
      <p:sp>
        <p:nvSpPr>
          <p:cNvPr id="8" name="Text Box 1054">
            <a:extLst>
              <a:ext uri="{FF2B5EF4-FFF2-40B4-BE49-F238E27FC236}">
                <a16:creationId xmlns:a16="http://schemas.microsoft.com/office/drawing/2014/main" id="{DBC4062E-4928-40D9-893A-9CB1BCE6FA59}"/>
              </a:ext>
            </a:extLst>
          </p:cNvPr>
          <p:cNvSpPr txBox="1">
            <a:spLocks noChangeArrowheads="1"/>
          </p:cNvSpPr>
          <p:nvPr/>
        </p:nvSpPr>
        <p:spPr bwMode="auto">
          <a:xfrm>
            <a:off x="1487488" y="1484784"/>
            <a:ext cx="92170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）数据库的重组织</a:t>
            </a:r>
          </a:p>
        </p:txBody>
      </p:sp>
      <p:pic>
        <p:nvPicPr>
          <p:cNvPr id="5" name="Voice22">
            <a:hlinkClick r:id="" action="ppaction://media"/>
            <a:extLst>
              <a:ext uri="{FF2B5EF4-FFF2-40B4-BE49-F238E27FC236}">
                <a16:creationId xmlns:a16="http://schemas.microsoft.com/office/drawing/2014/main" id="{7BF8641C-EB79-4633-9AC8-BD0D4A31CD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48816" y="3124200"/>
            <a:ext cx="609600" cy="609600"/>
          </a:xfrm>
          <a:prstGeom prst="rect">
            <a:avLst/>
          </a:prstGeom>
        </p:spPr>
      </p:pic>
      <p:sp>
        <p:nvSpPr>
          <p:cNvPr id="7" name="流程图: 磁盘 6">
            <a:extLst>
              <a:ext uri="{FF2B5EF4-FFF2-40B4-BE49-F238E27FC236}">
                <a16:creationId xmlns:a16="http://schemas.microsoft.com/office/drawing/2014/main" id="{67DFED2C-3C2A-4191-9C4C-5135273F84DC}"/>
              </a:ext>
            </a:extLst>
          </p:cNvPr>
          <p:cNvSpPr/>
          <p:nvPr/>
        </p:nvSpPr>
        <p:spPr bwMode="auto">
          <a:xfrm>
            <a:off x="1919536" y="3031664"/>
            <a:ext cx="1152128" cy="792088"/>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1" i="0" u="none" strike="noStrike" cap="none" normalizeH="0" baseline="0" dirty="0">
                <a:ln>
                  <a:noFill/>
                </a:ln>
                <a:solidFill>
                  <a:srgbClr val="0071C1"/>
                </a:solidFill>
                <a:effectLst/>
                <a:latin typeface="Arial" pitchFamily="34" charset="0"/>
                <a:ea typeface="宋体" pitchFamily="2" charset="-122"/>
              </a:rPr>
              <a:t>数据库</a:t>
            </a:r>
          </a:p>
        </p:txBody>
      </p:sp>
      <p:sp>
        <p:nvSpPr>
          <p:cNvPr id="9" name="Text Box 1052">
            <a:extLst>
              <a:ext uri="{FF2B5EF4-FFF2-40B4-BE49-F238E27FC236}">
                <a16:creationId xmlns:a16="http://schemas.microsoft.com/office/drawing/2014/main" id="{965A6841-F46E-4B31-AE97-D5BD37C923C4}"/>
              </a:ext>
            </a:extLst>
          </p:cNvPr>
          <p:cNvSpPr txBox="1">
            <a:spLocks noChangeArrowheads="1"/>
          </p:cNvSpPr>
          <p:nvPr/>
        </p:nvSpPr>
        <p:spPr bwMode="auto">
          <a:xfrm>
            <a:off x="3768778" y="3164485"/>
            <a:ext cx="2678267"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运行一段时间后</a:t>
            </a:r>
          </a:p>
        </p:txBody>
      </p:sp>
      <p:sp>
        <p:nvSpPr>
          <p:cNvPr id="10" name="Text Box 1052">
            <a:extLst>
              <a:ext uri="{FF2B5EF4-FFF2-40B4-BE49-F238E27FC236}">
                <a16:creationId xmlns:a16="http://schemas.microsoft.com/office/drawing/2014/main" id="{983324EE-DE76-49A2-8740-B6C6A92D4457}"/>
              </a:ext>
            </a:extLst>
          </p:cNvPr>
          <p:cNvSpPr txBox="1">
            <a:spLocks noChangeArrowheads="1"/>
          </p:cNvSpPr>
          <p:nvPr/>
        </p:nvSpPr>
        <p:spPr bwMode="auto">
          <a:xfrm>
            <a:off x="3768778" y="2608607"/>
            <a:ext cx="2678267"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对数据增、删、改</a:t>
            </a:r>
          </a:p>
        </p:txBody>
      </p:sp>
      <p:sp>
        <p:nvSpPr>
          <p:cNvPr id="11" name="Text Box 1052">
            <a:extLst>
              <a:ext uri="{FF2B5EF4-FFF2-40B4-BE49-F238E27FC236}">
                <a16:creationId xmlns:a16="http://schemas.microsoft.com/office/drawing/2014/main" id="{DAA2E563-1E01-4FD6-B499-DA8E3541247D}"/>
              </a:ext>
            </a:extLst>
          </p:cNvPr>
          <p:cNvSpPr txBox="1">
            <a:spLocks noChangeArrowheads="1"/>
          </p:cNvSpPr>
          <p:nvPr/>
        </p:nvSpPr>
        <p:spPr bwMode="auto">
          <a:xfrm>
            <a:off x="3768778" y="3164485"/>
            <a:ext cx="2087105"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物理结构变坏</a:t>
            </a:r>
          </a:p>
        </p:txBody>
      </p:sp>
      <p:sp>
        <p:nvSpPr>
          <p:cNvPr id="12" name="Text Box 1052">
            <a:extLst>
              <a:ext uri="{FF2B5EF4-FFF2-40B4-BE49-F238E27FC236}">
                <a16:creationId xmlns:a16="http://schemas.microsoft.com/office/drawing/2014/main" id="{3CC72CBD-6DCE-4381-9B4E-32C8BDF4763A}"/>
              </a:ext>
            </a:extLst>
          </p:cNvPr>
          <p:cNvSpPr txBox="1">
            <a:spLocks noChangeArrowheads="1"/>
          </p:cNvSpPr>
          <p:nvPr/>
        </p:nvSpPr>
        <p:spPr bwMode="auto">
          <a:xfrm>
            <a:off x="3768778" y="3733800"/>
            <a:ext cx="609600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从而降低数据库</a:t>
            </a:r>
            <a:r>
              <a:rPr lang="zh-CN" altLang="en-US" sz="1800" dirty="0">
                <a:latin typeface="Times New Roman" panose="02020603050405020304" pitchFamily="18" charset="0"/>
              </a:rPr>
              <a:t>存储空间的利用率</a:t>
            </a:r>
            <a:r>
              <a:rPr lang="zh-CN" altLang="en-US" sz="1800" dirty="0">
                <a:solidFill>
                  <a:srgbClr val="FF0000"/>
                </a:solidFill>
                <a:latin typeface="Times New Roman" panose="02020603050405020304" pitchFamily="18" charset="0"/>
              </a:rPr>
              <a:t>和数据的</a:t>
            </a:r>
            <a:r>
              <a:rPr lang="zh-CN" altLang="en-US" sz="1800" dirty="0">
                <a:latin typeface="Times New Roman" panose="02020603050405020304" pitchFamily="18" charset="0"/>
              </a:rPr>
              <a:t>存取效率</a:t>
            </a:r>
          </a:p>
        </p:txBody>
      </p:sp>
      <p:cxnSp>
        <p:nvCxnSpPr>
          <p:cNvPr id="13" name="直接箭头连接符 12">
            <a:extLst>
              <a:ext uri="{FF2B5EF4-FFF2-40B4-BE49-F238E27FC236}">
                <a16:creationId xmlns:a16="http://schemas.microsoft.com/office/drawing/2014/main" id="{0CD1FEEA-2242-4CDA-9D6E-8D9F91DAECFF}"/>
              </a:ext>
            </a:extLst>
          </p:cNvPr>
          <p:cNvCxnSpPr>
            <a:cxnSpLocks/>
          </p:cNvCxnSpPr>
          <p:nvPr/>
        </p:nvCxnSpPr>
        <p:spPr bwMode="auto">
          <a:xfrm>
            <a:off x="3780481" y="2608607"/>
            <a:ext cx="0" cy="1494525"/>
          </a:xfrm>
          <a:prstGeom prst="straightConnector1">
            <a:avLst/>
          </a:prstGeom>
          <a:solidFill>
            <a:schemeClr val="accent1"/>
          </a:solidFill>
          <a:ln w="28575" cap="flat" cmpd="sng" algn="ctr">
            <a:solidFill>
              <a:srgbClr val="0071C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 Box 1052">
            <a:extLst>
              <a:ext uri="{FF2B5EF4-FFF2-40B4-BE49-F238E27FC236}">
                <a16:creationId xmlns:a16="http://schemas.microsoft.com/office/drawing/2014/main" id="{4B27688E-4E82-4E54-B7DC-E6200F1E1FEC}"/>
              </a:ext>
            </a:extLst>
          </p:cNvPr>
          <p:cNvSpPr txBox="1">
            <a:spLocks noChangeArrowheads="1"/>
          </p:cNvSpPr>
          <p:nvPr/>
        </p:nvSpPr>
        <p:spPr bwMode="auto">
          <a:xfrm>
            <a:off x="4516749" y="1494602"/>
            <a:ext cx="2678267"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提高系统性能</a:t>
            </a:r>
          </a:p>
        </p:txBody>
      </p:sp>
      <p:sp>
        <p:nvSpPr>
          <p:cNvPr id="17" name="Text Box 1052">
            <a:extLst>
              <a:ext uri="{FF2B5EF4-FFF2-40B4-BE49-F238E27FC236}">
                <a16:creationId xmlns:a16="http://schemas.microsoft.com/office/drawing/2014/main" id="{CA661CD4-1FE4-4193-85AD-CFD14C70C8CF}"/>
              </a:ext>
            </a:extLst>
          </p:cNvPr>
          <p:cNvSpPr txBox="1">
            <a:spLocks noChangeArrowheads="1"/>
          </p:cNvSpPr>
          <p:nvPr/>
        </p:nvSpPr>
        <p:spPr bwMode="auto">
          <a:xfrm>
            <a:off x="4514559" y="1449219"/>
            <a:ext cx="2678267"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重新安排存储位置</a:t>
            </a:r>
          </a:p>
        </p:txBody>
      </p:sp>
      <p:sp>
        <p:nvSpPr>
          <p:cNvPr id="19" name="Text Box 1052">
            <a:extLst>
              <a:ext uri="{FF2B5EF4-FFF2-40B4-BE49-F238E27FC236}">
                <a16:creationId xmlns:a16="http://schemas.microsoft.com/office/drawing/2014/main" id="{CB6D983F-BDD2-4145-A184-204EDAE4022F}"/>
              </a:ext>
            </a:extLst>
          </p:cNvPr>
          <p:cNvSpPr txBox="1">
            <a:spLocks noChangeArrowheads="1"/>
          </p:cNvSpPr>
          <p:nvPr/>
        </p:nvSpPr>
        <p:spPr bwMode="auto">
          <a:xfrm>
            <a:off x="4514559" y="1449219"/>
            <a:ext cx="2678267"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回收垃圾</a:t>
            </a:r>
          </a:p>
        </p:txBody>
      </p:sp>
      <p:sp>
        <p:nvSpPr>
          <p:cNvPr id="20" name="Text Box 1052">
            <a:extLst>
              <a:ext uri="{FF2B5EF4-FFF2-40B4-BE49-F238E27FC236}">
                <a16:creationId xmlns:a16="http://schemas.microsoft.com/office/drawing/2014/main" id="{B57CAD4B-49F6-4410-9852-8E3E8710A2F8}"/>
              </a:ext>
            </a:extLst>
          </p:cNvPr>
          <p:cNvSpPr txBox="1">
            <a:spLocks noChangeArrowheads="1"/>
          </p:cNvSpPr>
          <p:nvPr/>
        </p:nvSpPr>
        <p:spPr bwMode="auto">
          <a:xfrm>
            <a:off x="4514559" y="1449219"/>
            <a:ext cx="2678267"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减少指针链</a:t>
            </a:r>
          </a:p>
        </p:txBody>
      </p:sp>
    </p:spTree>
    <p:extLst>
      <p:ext uri="{BB962C8B-B14F-4D97-AF65-F5344CB8AC3E}">
        <p14:creationId xmlns:p14="http://schemas.microsoft.com/office/powerpoint/2010/main" val="2522827294"/>
      </p:ext>
    </p:extLst>
  </p:cSld>
  <p:clrMapOvr>
    <a:masterClrMapping/>
  </p:clrMapOvr>
  <p:transition spd="slow" advTm="68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616" fill="hold"/>
                                        <p:tgtEl>
                                          <p:spTgt spid="5"/>
                                        </p:tgtEl>
                                      </p:cBhvr>
                                    </p:cmd>
                                  </p:childTnLst>
                                </p:cTn>
                              </p:par>
                              <p:par>
                                <p:cTn id="7" presetID="10" presetClass="entr" presetSubtype="0" fill="hold" grpId="0" nodeType="withEffect">
                                  <p:stCondLst>
                                    <p:cond delay="0"/>
                                  </p:stCondLst>
                                  <p:iterate type="lt">
                                    <p:tmPct val="425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3000"/>
                                  </p:stCondLst>
                                  <p:iterate type="lt">
                                    <p:tmPct val="24146"/>
                                  </p:iterate>
                                  <p:childTnLst>
                                    <p:set>
                                      <p:cBhvr>
                                        <p:cTn id="11" dur="1" fill="hold">
                                          <p:stCondLst>
                                            <p:cond delay="0"/>
                                          </p:stCondLst>
                                        </p:cTn>
                                        <p:tgtEl>
                                          <p:spTgt spid="8"/>
                                        </p:tgtEl>
                                        <p:attrNameLst>
                                          <p:attrName>style.visibility</p:attrName>
                                        </p:attrNameLst>
                                      </p:cBhvr>
                                      <p:to>
                                        <p:strVal val="visible"/>
                                      </p:to>
                                    </p:set>
                                    <p:animEffect transition="in" filter="fade">
                                      <p:cBhvr>
                                        <p:cTn id="12" dur="1100"/>
                                        <p:tgtEl>
                                          <p:spTgt spid="8"/>
                                        </p:tgtEl>
                                      </p:cBhvr>
                                    </p:animEffect>
                                  </p:childTnLst>
                                </p:cTn>
                              </p:par>
                              <p:par>
                                <p:cTn id="13" presetID="53" presetClass="entr" presetSubtype="16" fill="hold" grpId="0" nodeType="withEffect">
                                  <p:stCondLst>
                                    <p:cond delay="84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47" presetClass="entr" presetSubtype="0" fill="hold" grpId="0" nodeType="withEffect">
                                  <p:stCondLst>
                                    <p:cond delay="9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par>
                                <p:cTn id="23" presetID="10" presetClass="exit" presetSubtype="0" fill="hold" grpId="1" nodeType="withEffect">
                                  <p:stCondLst>
                                    <p:cond delay="11100"/>
                                  </p:stCondLst>
                                  <p:childTnLst>
                                    <p:animEffect transition="out" filter="fade">
                                      <p:cBhvr>
                                        <p:cTn id="24" dur="800"/>
                                        <p:tgtEl>
                                          <p:spTgt spid="9"/>
                                        </p:tgtEl>
                                      </p:cBhvr>
                                    </p:animEffect>
                                    <p:set>
                                      <p:cBhvr>
                                        <p:cTn id="25" dur="1" fill="hold">
                                          <p:stCondLst>
                                            <p:cond delay="799"/>
                                          </p:stCondLst>
                                        </p:cTn>
                                        <p:tgtEl>
                                          <p:spTgt spid="9"/>
                                        </p:tgtEl>
                                        <p:attrNameLst>
                                          <p:attrName>style.visibility</p:attrName>
                                        </p:attrNameLst>
                                      </p:cBhvr>
                                      <p:to>
                                        <p:strVal val="hidden"/>
                                      </p:to>
                                    </p:set>
                                  </p:childTnLst>
                                </p:cTn>
                              </p:par>
                              <p:par>
                                <p:cTn id="26" presetID="47" presetClass="entr" presetSubtype="0" fill="hold" grpId="0" nodeType="withEffect">
                                  <p:stCondLst>
                                    <p:cond delay="113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200"/>
                                        <p:tgtEl>
                                          <p:spTgt spid="10"/>
                                        </p:tgtEl>
                                      </p:cBhvr>
                                    </p:animEffect>
                                    <p:anim calcmode="lin" valueType="num">
                                      <p:cBhvr>
                                        <p:cTn id="29" dur="1200" fill="hold"/>
                                        <p:tgtEl>
                                          <p:spTgt spid="10"/>
                                        </p:tgtEl>
                                        <p:attrNameLst>
                                          <p:attrName>ppt_x</p:attrName>
                                        </p:attrNameLst>
                                      </p:cBhvr>
                                      <p:tavLst>
                                        <p:tav tm="0">
                                          <p:val>
                                            <p:strVal val="#ppt_x"/>
                                          </p:val>
                                        </p:tav>
                                        <p:tav tm="100000">
                                          <p:val>
                                            <p:strVal val="#ppt_x"/>
                                          </p:val>
                                        </p:tav>
                                      </p:tavLst>
                                    </p:anim>
                                    <p:anim calcmode="lin" valueType="num">
                                      <p:cBhvr>
                                        <p:cTn id="30" dur="1200" fill="hold"/>
                                        <p:tgtEl>
                                          <p:spTgt spid="10"/>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136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200"/>
                                        <p:tgtEl>
                                          <p:spTgt spid="11"/>
                                        </p:tgtEl>
                                      </p:cBhvr>
                                    </p:animEffect>
                                    <p:anim calcmode="lin" valueType="num">
                                      <p:cBhvr>
                                        <p:cTn id="34" dur="1200" fill="hold"/>
                                        <p:tgtEl>
                                          <p:spTgt spid="11"/>
                                        </p:tgtEl>
                                        <p:attrNameLst>
                                          <p:attrName>ppt_x</p:attrName>
                                        </p:attrNameLst>
                                      </p:cBhvr>
                                      <p:tavLst>
                                        <p:tav tm="0">
                                          <p:val>
                                            <p:strVal val="#ppt_x"/>
                                          </p:val>
                                        </p:tav>
                                        <p:tav tm="100000">
                                          <p:val>
                                            <p:strVal val="#ppt_x"/>
                                          </p:val>
                                        </p:tav>
                                      </p:tavLst>
                                    </p:anim>
                                    <p:anim calcmode="lin" valueType="num">
                                      <p:cBhvr>
                                        <p:cTn id="35" dur="1200" fill="hold"/>
                                        <p:tgtEl>
                                          <p:spTgt spid="11"/>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169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200"/>
                                        <p:tgtEl>
                                          <p:spTgt spid="12"/>
                                        </p:tgtEl>
                                      </p:cBhvr>
                                    </p:animEffect>
                                    <p:anim calcmode="lin" valueType="num">
                                      <p:cBhvr>
                                        <p:cTn id="39" dur="1200" fill="hold"/>
                                        <p:tgtEl>
                                          <p:spTgt spid="12"/>
                                        </p:tgtEl>
                                        <p:attrNameLst>
                                          <p:attrName>ppt_x</p:attrName>
                                        </p:attrNameLst>
                                      </p:cBhvr>
                                      <p:tavLst>
                                        <p:tav tm="0">
                                          <p:val>
                                            <p:strVal val="#ppt_x"/>
                                          </p:val>
                                        </p:tav>
                                        <p:tav tm="100000">
                                          <p:val>
                                            <p:strVal val="#ppt_x"/>
                                          </p:val>
                                        </p:tav>
                                      </p:tavLst>
                                    </p:anim>
                                    <p:anim calcmode="lin" valueType="num">
                                      <p:cBhvr>
                                        <p:cTn id="40" dur="1200" fill="hold"/>
                                        <p:tgtEl>
                                          <p:spTgt spid="12"/>
                                        </p:tgtEl>
                                        <p:attrNameLst>
                                          <p:attrName>ppt_y</p:attrName>
                                        </p:attrNameLst>
                                      </p:cBhvr>
                                      <p:tavLst>
                                        <p:tav tm="0">
                                          <p:val>
                                            <p:strVal val="#ppt_y-.1"/>
                                          </p:val>
                                        </p:tav>
                                        <p:tav tm="100000">
                                          <p:val>
                                            <p:strVal val="#ppt_y"/>
                                          </p:val>
                                        </p:tav>
                                      </p:tavLst>
                                    </p:anim>
                                  </p:childTnLst>
                                </p:cTn>
                              </p:par>
                              <p:par>
                                <p:cTn id="41" presetID="22" presetClass="entr" presetSubtype="1" fill="hold" nodeType="withEffect">
                                  <p:stCondLst>
                                    <p:cond delay="1540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4300"/>
                                        <p:tgtEl>
                                          <p:spTgt spid="13"/>
                                        </p:tgtEl>
                                      </p:cBhvr>
                                    </p:animEffect>
                                  </p:childTnLst>
                                </p:cTn>
                              </p:par>
                              <p:par>
                                <p:cTn id="44" presetID="10" presetClass="exit" presetSubtype="0" fill="hold" grpId="2" nodeType="withEffect">
                                  <p:stCondLst>
                                    <p:cond delay="20800"/>
                                  </p:stCondLst>
                                  <p:childTnLst>
                                    <p:animEffect transition="out" filter="fade">
                                      <p:cBhvr>
                                        <p:cTn id="45" dur="600"/>
                                        <p:tgtEl>
                                          <p:spTgt spid="7"/>
                                        </p:tgtEl>
                                      </p:cBhvr>
                                    </p:animEffect>
                                    <p:set>
                                      <p:cBhvr>
                                        <p:cTn id="46" dur="1" fill="hold">
                                          <p:stCondLst>
                                            <p:cond delay="599"/>
                                          </p:stCondLst>
                                        </p:cTn>
                                        <p:tgtEl>
                                          <p:spTgt spid="7"/>
                                        </p:tgtEl>
                                        <p:attrNameLst>
                                          <p:attrName>style.visibility</p:attrName>
                                        </p:attrNameLst>
                                      </p:cBhvr>
                                      <p:to>
                                        <p:strVal val="hidden"/>
                                      </p:to>
                                    </p:set>
                                  </p:childTnLst>
                                </p:cTn>
                              </p:par>
                              <p:par>
                                <p:cTn id="47" presetID="10" presetClass="exit" presetSubtype="0" fill="hold" grpId="1" nodeType="withEffect">
                                  <p:stCondLst>
                                    <p:cond delay="20800"/>
                                  </p:stCondLst>
                                  <p:childTnLst>
                                    <p:animEffect transition="out" filter="fade">
                                      <p:cBhvr>
                                        <p:cTn id="48" dur="800"/>
                                        <p:tgtEl>
                                          <p:spTgt spid="10"/>
                                        </p:tgtEl>
                                      </p:cBhvr>
                                    </p:animEffect>
                                    <p:set>
                                      <p:cBhvr>
                                        <p:cTn id="49" dur="1" fill="hold">
                                          <p:stCondLst>
                                            <p:cond delay="799"/>
                                          </p:stCondLst>
                                        </p:cTn>
                                        <p:tgtEl>
                                          <p:spTgt spid="10"/>
                                        </p:tgtEl>
                                        <p:attrNameLst>
                                          <p:attrName>style.visibility</p:attrName>
                                        </p:attrNameLst>
                                      </p:cBhvr>
                                      <p:to>
                                        <p:strVal val="hidden"/>
                                      </p:to>
                                    </p:set>
                                  </p:childTnLst>
                                </p:cTn>
                              </p:par>
                              <p:par>
                                <p:cTn id="50" presetID="10" presetClass="exit" presetSubtype="0" fill="hold" grpId="1" nodeType="withEffect">
                                  <p:stCondLst>
                                    <p:cond delay="20800"/>
                                  </p:stCondLst>
                                  <p:childTnLst>
                                    <p:animEffect transition="out" filter="fade">
                                      <p:cBhvr>
                                        <p:cTn id="51" dur="800"/>
                                        <p:tgtEl>
                                          <p:spTgt spid="11"/>
                                        </p:tgtEl>
                                      </p:cBhvr>
                                    </p:animEffect>
                                    <p:set>
                                      <p:cBhvr>
                                        <p:cTn id="52" dur="1" fill="hold">
                                          <p:stCondLst>
                                            <p:cond delay="799"/>
                                          </p:stCondLst>
                                        </p:cTn>
                                        <p:tgtEl>
                                          <p:spTgt spid="11"/>
                                        </p:tgtEl>
                                        <p:attrNameLst>
                                          <p:attrName>style.visibility</p:attrName>
                                        </p:attrNameLst>
                                      </p:cBhvr>
                                      <p:to>
                                        <p:strVal val="hidden"/>
                                      </p:to>
                                    </p:set>
                                  </p:childTnLst>
                                </p:cTn>
                              </p:par>
                              <p:par>
                                <p:cTn id="53" presetID="10" presetClass="exit" presetSubtype="0" fill="hold" grpId="1" nodeType="withEffect">
                                  <p:stCondLst>
                                    <p:cond delay="20800"/>
                                  </p:stCondLst>
                                  <p:childTnLst>
                                    <p:animEffect transition="out" filter="fade">
                                      <p:cBhvr>
                                        <p:cTn id="54" dur="800"/>
                                        <p:tgtEl>
                                          <p:spTgt spid="12"/>
                                        </p:tgtEl>
                                      </p:cBhvr>
                                    </p:animEffect>
                                    <p:set>
                                      <p:cBhvr>
                                        <p:cTn id="55" dur="1" fill="hold">
                                          <p:stCondLst>
                                            <p:cond delay="799"/>
                                          </p:stCondLst>
                                        </p:cTn>
                                        <p:tgtEl>
                                          <p:spTgt spid="12"/>
                                        </p:tgtEl>
                                        <p:attrNameLst>
                                          <p:attrName>style.visibility</p:attrName>
                                        </p:attrNameLst>
                                      </p:cBhvr>
                                      <p:to>
                                        <p:strVal val="hidden"/>
                                      </p:to>
                                    </p:set>
                                  </p:childTnLst>
                                </p:cTn>
                              </p:par>
                              <p:par>
                                <p:cTn id="56" presetID="10" presetClass="exit" presetSubtype="0" fill="hold" nodeType="withEffect">
                                  <p:stCondLst>
                                    <p:cond delay="20800"/>
                                  </p:stCondLst>
                                  <p:childTnLst>
                                    <p:animEffect transition="out" filter="fade">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par>
                                <p:cTn id="59" presetID="47" presetClass="entr" presetSubtype="0" fill="hold" grpId="0" nodeType="withEffect">
                                  <p:stCondLst>
                                    <p:cond delay="257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200"/>
                                        <p:tgtEl>
                                          <p:spTgt spid="15"/>
                                        </p:tgtEl>
                                      </p:cBhvr>
                                    </p:animEffect>
                                    <p:anim calcmode="lin" valueType="num">
                                      <p:cBhvr>
                                        <p:cTn id="62" dur="1200" fill="hold"/>
                                        <p:tgtEl>
                                          <p:spTgt spid="15"/>
                                        </p:tgtEl>
                                        <p:attrNameLst>
                                          <p:attrName>ppt_x</p:attrName>
                                        </p:attrNameLst>
                                      </p:cBhvr>
                                      <p:tavLst>
                                        <p:tav tm="0">
                                          <p:val>
                                            <p:strVal val="#ppt_x"/>
                                          </p:val>
                                        </p:tav>
                                        <p:tav tm="100000">
                                          <p:val>
                                            <p:strVal val="#ppt_x"/>
                                          </p:val>
                                        </p:tav>
                                      </p:tavLst>
                                    </p:anim>
                                    <p:anim calcmode="lin" valueType="num">
                                      <p:cBhvr>
                                        <p:cTn id="63" dur="1200" fill="hold"/>
                                        <p:tgtEl>
                                          <p:spTgt spid="15"/>
                                        </p:tgtEl>
                                        <p:attrNameLst>
                                          <p:attrName>ppt_y</p:attrName>
                                        </p:attrNameLst>
                                      </p:cBhvr>
                                      <p:tavLst>
                                        <p:tav tm="0">
                                          <p:val>
                                            <p:strVal val="#ppt_y-.1"/>
                                          </p:val>
                                        </p:tav>
                                        <p:tav tm="100000">
                                          <p:val>
                                            <p:strVal val="#ppt_y"/>
                                          </p:val>
                                        </p:tav>
                                      </p:tavLst>
                                    </p:anim>
                                  </p:childTnLst>
                                </p:cTn>
                              </p:par>
                              <p:par>
                                <p:cTn id="64" presetID="10" presetClass="exit" presetSubtype="0" fill="hold" grpId="1" nodeType="withEffect">
                                  <p:stCondLst>
                                    <p:cond delay="28700"/>
                                  </p:stCondLst>
                                  <p:childTnLst>
                                    <p:animEffect transition="out" filter="fade">
                                      <p:cBhvr>
                                        <p:cTn id="65" dur="800"/>
                                        <p:tgtEl>
                                          <p:spTgt spid="15"/>
                                        </p:tgtEl>
                                      </p:cBhvr>
                                    </p:animEffect>
                                    <p:set>
                                      <p:cBhvr>
                                        <p:cTn id="66" dur="1" fill="hold">
                                          <p:stCondLst>
                                            <p:cond delay="799"/>
                                          </p:stCondLst>
                                        </p:cTn>
                                        <p:tgtEl>
                                          <p:spTgt spid="15"/>
                                        </p:tgtEl>
                                        <p:attrNameLst>
                                          <p:attrName>style.visibility</p:attrName>
                                        </p:attrNameLst>
                                      </p:cBhvr>
                                      <p:to>
                                        <p:strVal val="hidden"/>
                                      </p:to>
                                    </p:set>
                                  </p:childTnLst>
                                </p:cTn>
                              </p:par>
                              <p:par>
                                <p:cTn id="67" presetID="10" presetClass="entr" presetSubtype="0" fill="hold" grpId="0" nodeType="withEffect">
                                  <p:stCondLst>
                                    <p:cond delay="29000"/>
                                  </p:stCondLst>
                                  <p:iterate type="lt">
                                    <p:tmPct val="24146"/>
                                  </p:iterate>
                                  <p:childTnLst>
                                    <p:set>
                                      <p:cBhvr>
                                        <p:cTn id="68" dur="1" fill="hold">
                                          <p:stCondLst>
                                            <p:cond delay="0"/>
                                          </p:stCondLst>
                                        </p:cTn>
                                        <p:tgtEl>
                                          <p:spTgt spid="16"/>
                                        </p:tgtEl>
                                        <p:attrNameLst>
                                          <p:attrName>style.visibility</p:attrName>
                                        </p:attrNameLst>
                                      </p:cBhvr>
                                      <p:to>
                                        <p:strVal val="visible"/>
                                      </p:to>
                                    </p:set>
                                    <p:animEffect transition="in" filter="fade">
                                      <p:cBhvr>
                                        <p:cTn id="69" dur="1100"/>
                                        <p:tgtEl>
                                          <p:spTgt spid="16"/>
                                        </p:tgtEl>
                                      </p:cBhvr>
                                    </p:animEffect>
                                  </p:childTnLst>
                                </p:cTn>
                              </p:par>
                              <p:par>
                                <p:cTn id="70" presetID="47" presetClass="entr" presetSubtype="0" fill="hold" grpId="0" nodeType="withEffect">
                                  <p:stCondLst>
                                    <p:cond delay="433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200"/>
                                        <p:tgtEl>
                                          <p:spTgt spid="17"/>
                                        </p:tgtEl>
                                      </p:cBhvr>
                                    </p:animEffect>
                                    <p:anim calcmode="lin" valueType="num">
                                      <p:cBhvr>
                                        <p:cTn id="73" dur="1200" fill="hold"/>
                                        <p:tgtEl>
                                          <p:spTgt spid="17"/>
                                        </p:tgtEl>
                                        <p:attrNameLst>
                                          <p:attrName>ppt_x</p:attrName>
                                        </p:attrNameLst>
                                      </p:cBhvr>
                                      <p:tavLst>
                                        <p:tav tm="0">
                                          <p:val>
                                            <p:strVal val="#ppt_x"/>
                                          </p:val>
                                        </p:tav>
                                        <p:tav tm="100000">
                                          <p:val>
                                            <p:strVal val="#ppt_x"/>
                                          </p:val>
                                        </p:tav>
                                      </p:tavLst>
                                    </p:anim>
                                    <p:anim calcmode="lin" valueType="num">
                                      <p:cBhvr>
                                        <p:cTn id="74" dur="1200" fill="hold"/>
                                        <p:tgtEl>
                                          <p:spTgt spid="17"/>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4460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200"/>
                                        <p:tgtEl>
                                          <p:spTgt spid="19"/>
                                        </p:tgtEl>
                                      </p:cBhvr>
                                    </p:animEffect>
                                    <p:anim calcmode="lin" valueType="num">
                                      <p:cBhvr>
                                        <p:cTn id="78" dur="1200" fill="hold"/>
                                        <p:tgtEl>
                                          <p:spTgt spid="19"/>
                                        </p:tgtEl>
                                        <p:attrNameLst>
                                          <p:attrName>ppt_x</p:attrName>
                                        </p:attrNameLst>
                                      </p:cBhvr>
                                      <p:tavLst>
                                        <p:tav tm="0">
                                          <p:val>
                                            <p:strVal val="#ppt_x"/>
                                          </p:val>
                                        </p:tav>
                                        <p:tav tm="100000">
                                          <p:val>
                                            <p:strVal val="#ppt_x"/>
                                          </p:val>
                                        </p:tav>
                                      </p:tavLst>
                                    </p:anim>
                                    <p:anim calcmode="lin" valueType="num">
                                      <p:cBhvr>
                                        <p:cTn id="79" dur="1200" fill="hold"/>
                                        <p:tgtEl>
                                          <p:spTgt spid="19"/>
                                        </p:tgtEl>
                                        <p:attrNameLst>
                                          <p:attrName>ppt_y</p:attrName>
                                        </p:attrNameLst>
                                      </p:cBhvr>
                                      <p:tavLst>
                                        <p:tav tm="0">
                                          <p:val>
                                            <p:strVal val="#ppt_y-.1"/>
                                          </p:val>
                                        </p:tav>
                                        <p:tav tm="100000">
                                          <p:val>
                                            <p:strVal val="#ppt_y"/>
                                          </p:val>
                                        </p:tav>
                                      </p:tavLst>
                                    </p:anim>
                                  </p:childTnLst>
                                </p:cTn>
                              </p:par>
                              <p:par>
                                <p:cTn id="80" presetID="10" presetClass="exit" presetSubtype="0" fill="hold" grpId="1" nodeType="withEffect">
                                  <p:stCondLst>
                                    <p:cond delay="44600"/>
                                  </p:stCondLst>
                                  <p:childTnLst>
                                    <p:animEffect transition="out" filter="fade">
                                      <p:cBhvr>
                                        <p:cTn id="81" dur="800"/>
                                        <p:tgtEl>
                                          <p:spTgt spid="17"/>
                                        </p:tgtEl>
                                      </p:cBhvr>
                                    </p:animEffect>
                                    <p:set>
                                      <p:cBhvr>
                                        <p:cTn id="82" dur="1" fill="hold">
                                          <p:stCondLst>
                                            <p:cond delay="799"/>
                                          </p:stCondLst>
                                        </p:cTn>
                                        <p:tgtEl>
                                          <p:spTgt spid="17"/>
                                        </p:tgtEl>
                                        <p:attrNameLst>
                                          <p:attrName>style.visibility</p:attrName>
                                        </p:attrNameLst>
                                      </p:cBhvr>
                                      <p:to>
                                        <p:strVal val="hidden"/>
                                      </p:to>
                                    </p:set>
                                  </p:childTnLst>
                                </p:cTn>
                              </p:par>
                              <p:par>
                                <p:cTn id="83" presetID="47" presetClass="entr" presetSubtype="0" fill="hold" grpId="0" nodeType="withEffect">
                                  <p:stCondLst>
                                    <p:cond delay="4660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1200"/>
                                        <p:tgtEl>
                                          <p:spTgt spid="20"/>
                                        </p:tgtEl>
                                      </p:cBhvr>
                                    </p:animEffect>
                                    <p:anim calcmode="lin" valueType="num">
                                      <p:cBhvr>
                                        <p:cTn id="86" dur="1200" fill="hold"/>
                                        <p:tgtEl>
                                          <p:spTgt spid="20"/>
                                        </p:tgtEl>
                                        <p:attrNameLst>
                                          <p:attrName>ppt_x</p:attrName>
                                        </p:attrNameLst>
                                      </p:cBhvr>
                                      <p:tavLst>
                                        <p:tav tm="0">
                                          <p:val>
                                            <p:strVal val="#ppt_x"/>
                                          </p:val>
                                        </p:tav>
                                        <p:tav tm="100000">
                                          <p:val>
                                            <p:strVal val="#ppt_x"/>
                                          </p:val>
                                        </p:tav>
                                      </p:tavLst>
                                    </p:anim>
                                    <p:anim calcmode="lin" valueType="num">
                                      <p:cBhvr>
                                        <p:cTn id="87" dur="1200" fill="hold"/>
                                        <p:tgtEl>
                                          <p:spTgt spid="20"/>
                                        </p:tgtEl>
                                        <p:attrNameLst>
                                          <p:attrName>ppt_y</p:attrName>
                                        </p:attrNameLst>
                                      </p:cBhvr>
                                      <p:tavLst>
                                        <p:tav tm="0">
                                          <p:val>
                                            <p:strVal val="#ppt_y-.1"/>
                                          </p:val>
                                        </p:tav>
                                        <p:tav tm="100000">
                                          <p:val>
                                            <p:strVal val="#ppt_y"/>
                                          </p:val>
                                        </p:tav>
                                      </p:tavLst>
                                    </p:anim>
                                  </p:childTnLst>
                                </p:cTn>
                              </p:par>
                              <p:par>
                                <p:cTn id="88" presetID="10" presetClass="exit" presetSubtype="0" fill="hold" grpId="1" nodeType="withEffect">
                                  <p:stCondLst>
                                    <p:cond delay="46600"/>
                                  </p:stCondLst>
                                  <p:childTnLst>
                                    <p:animEffect transition="out" filter="fade">
                                      <p:cBhvr>
                                        <p:cTn id="89" dur="800"/>
                                        <p:tgtEl>
                                          <p:spTgt spid="19"/>
                                        </p:tgtEl>
                                      </p:cBhvr>
                                    </p:animEffect>
                                    <p:set>
                                      <p:cBhvr>
                                        <p:cTn id="90" dur="1" fill="hold">
                                          <p:stCondLst>
                                            <p:cond delay="799"/>
                                          </p:stCondLst>
                                        </p:cTn>
                                        <p:tgtEl>
                                          <p:spTgt spid="19"/>
                                        </p:tgtEl>
                                        <p:attrNameLst>
                                          <p:attrName>style.visibility</p:attrName>
                                        </p:attrNameLst>
                                      </p:cBhvr>
                                      <p:to>
                                        <p:strVal val="hidden"/>
                                      </p:to>
                                    </p:set>
                                  </p:childTnLst>
                                </p:cTn>
                              </p:par>
                              <p:par>
                                <p:cTn id="91" presetID="10" presetClass="exit" presetSubtype="0" fill="hold" grpId="1" nodeType="withEffect">
                                  <p:stCondLst>
                                    <p:cond delay="48400"/>
                                  </p:stCondLst>
                                  <p:childTnLst>
                                    <p:animEffect transition="out" filter="fade">
                                      <p:cBhvr>
                                        <p:cTn id="92" dur="800"/>
                                        <p:tgtEl>
                                          <p:spTgt spid="20"/>
                                        </p:tgtEl>
                                      </p:cBhvr>
                                    </p:animEffect>
                                    <p:set>
                                      <p:cBhvr>
                                        <p:cTn id="93" dur="1" fill="hold">
                                          <p:stCondLst>
                                            <p:cond delay="799"/>
                                          </p:stCondLst>
                                        </p:cTn>
                                        <p:tgtEl>
                                          <p:spTgt spid="20"/>
                                        </p:tgtEl>
                                        <p:attrNameLst>
                                          <p:attrName>style.visibility</p:attrName>
                                        </p:attrNameLst>
                                      </p:cBhvr>
                                      <p:to>
                                        <p:strVal val="hidden"/>
                                      </p:to>
                                    </p:set>
                                  </p:childTnLst>
                                </p:cTn>
                              </p:par>
                              <p:par>
                                <p:cTn id="94" presetID="10" presetClass="entr" presetSubtype="0" fill="hold" grpId="0" nodeType="withEffect">
                                  <p:stCondLst>
                                    <p:cond delay="49500"/>
                                  </p:stCondLst>
                                  <p:iterate type="lt">
                                    <p:tmPct val="18972"/>
                                  </p:iterate>
                                  <p:childTnLst>
                                    <p:set>
                                      <p:cBhvr>
                                        <p:cTn id="95" dur="1" fill="hold">
                                          <p:stCondLst>
                                            <p:cond delay="0"/>
                                          </p:stCondLst>
                                        </p:cTn>
                                        <p:tgtEl>
                                          <p:spTgt spid="21"/>
                                        </p:tgtEl>
                                        <p:attrNameLst>
                                          <p:attrName>style.visibility</p:attrName>
                                        </p:attrNameLst>
                                      </p:cBhvr>
                                      <p:to>
                                        <p:strVal val="visible"/>
                                      </p:to>
                                    </p:set>
                                    <p:animEffect transition="in" filter="fade">
                                      <p:cBhvr>
                                        <p:cTn id="96" dur="1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97" fill="hold" display="0">
                  <p:stCondLst>
                    <p:cond delay="indefinite"/>
                  </p:stCondLst>
                  <p:endCondLst>
                    <p:cond evt="onStopAudio" delay="0">
                      <p:tgtEl>
                        <p:sldTgt/>
                      </p:tgtEl>
                    </p:cond>
                  </p:endCondLst>
                </p:cTn>
                <p:tgtEl>
                  <p:spTgt spid="5"/>
                </p:tgtEl>
              </p:cMediaNode>
            </p:audio>
          </p:childTnLst>
        </p:cTn>
      </p:par>
    </p:tnLst>
    <p:bldLst>
      <p:bldP spid="21" grpId="0"/>
      <p:bldP spid="16" grpId="0"/>
      <p:bldP spid="4" grpId="0"/>
      <p:bldP spid="8" grpId="0"/>
      <p:bldP spid="7" grpId="0" animBg="1"/>
      <p:bldP spid="7" grpId="2" animBg="1"/>
      <p:bldP spid="9" grpId="0"/>
      <p:bldP spid="9" grpId="1"/>
      <p:bldP spid="10" grpId="0"/>
      <p:bldP spid="10" grpId="1"/>
      <p:bldP spid="11" grpId="0"/>
      <p:bldP spid="11" grpId="1"/>
      <p:bldP spid="12" grpId="0"/>
      <p:bldP spid="12" grpId="1"/>
      <p:bldP spid="15" grpId="0"/>
      <p:bldP spid="15" grpId="1"/>
      <p:bldP spid="17" grpId="0"/>
      <p:bldP spid="17" grpId="1"/>
      <p:bldP spid="19" grpId="0"/>
      <p:bldP spid="19" grpId="1"/>
      <p:bldP spid="20" grpId="0"/>
      <p:bldP spid="20" grpId="1"/>
    </p:bldLst>
  </p:timing>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3200" baseline="0"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数据库系统概论">
  <a:themeElements>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1_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2400" b="1"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7709</TotalTime>
  <Pages>0</Pages>
  <Words>1283</Words>
  <Characters>0</Characters>
  <Application>Microsoft Office PowerPoint</Application>
  <DocSecurity>0</DocSecurity>
  <PresentationFormat>宽屏</PresentationFormat>
  <Lines>0</Lines>
  <Paragraphs>171</Paragraphs>
  <Slides>14</Slides>
  <Notes>1</Notes>
  <HiddenSlides>0</HiddenSlides>
  <MMClips>12</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14</vt:i4>
      </vt:variant>
    </vt:vector>
  </HeadingPairs>
  <TitlesOfParts>
    <vt:vector size="26" baseType="lpstr">
      <vt:lpstr>等线</vt:lpstr>
      <vt:lpstr>等线 Light</vt:lpstr>
      <vt:lpstr>华文行楷</vt:lpstr>
      <vt:lpstr>华文中宋</vt:lpstr>
      <vt:lpstr>宋体</vt:lpstr>
      <vt:lpstr>Arial</vt:lpstr>
      <vt:lpstr>Calibri</vt:lpstr>
      <vt:lpstr>Times New Roman</vt:lpstr>
      <vt:lpstr>Wingdings</vt:lpstr>
      <vt:lpstr>数据库系统概论</vt:lpstr>
      <vt:lpstr>1_数据库系统概论</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hp</dc:creator>
  <cp:keywords/>
  <dc:description/>
  <cp:lastModifiedBy>千里 快哉风</cp:lastModifiedBy>
  <cp:revision>823</cp:revision>
  <dcterms:created xsi:type="dcterms:W3CDTF">2014-10-22T07:43:12Z</dcterms:created>
  <dcterms:modified xsi:type="dcterms:W3CDTF">2018-09-01T11:58:53Z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